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modernComment_199_8F001C80.xml" ContentType="application/vnd.ms-powerpoint.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modernComment_197_E646DC18.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21"/>
  </p:notesMasterIdLst>
  <p:sldIdLst>
    <p:sldId id="377" r:id="rId6"/>
    <p:sldId id="386" r:id="rId7"/>
    <p:sldId id="409" r:id="rId8"/>
    <p:sldId id="410" r:id="rId9"/>
    <p:sldId id="396" r:id="rId10"/>
    <p:sldId id="397" r:id="rId11"/>
    <p:sldId id="399" r:id="rId12"/>
    <p:sldId id="402" r:id="rId13"/>
    <p:sldId id="401" r:id="rId14"/>
    <p:sldId id="403" r:id="rId15"/>
    <p:sldId id="405" r:id="rId16"/>
    <p:sldId id="406" r:id="rId17"/>
    <p:sldId id="408" r:id="rId18"/>
    <p:sldId id="407" r:id="rId19"/>
    <p:sldId id="38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6DF2FC28-52C2-2455-1DE2-15E31551BDD8}" name="Steven Gamble" initials="" userId="S::Steven.Gamble@lma.eu.com::cef96631-55e0-4d47-a676-0654edacf115" providerId="AD"/>
  <p188:author id="{A3E3C16B-802A-69C4-6987-78675CA43E1C}" name="Kenzy Elbanna" initials="KE" userId="S::Kenzy.Elbanna@lma.eu.com::34d1b9af-b3fe-4ab6-bff9-02f7a89608ec" providerId="AD"/>
  <p188:author id="{B2E4D3E6-8B10-7FC2-FAEA-CBBE4BECC455}" name="Kenzy Elbanna" initials="KE" userId="S::kenzy.elbanna@lma.eu.com::34d1b9af-b3fe-4ab6-bff9-02f7a89608e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DFE3"/>
    <a:srgbClr val="2B96EE"/>
    <a:srgbClr val="1A2C4C"/>
    <a:srgbClr val="F8F9F9"/>
    <a:srgbClr val="AAD5F8"/>
    <a:srgbClr val="21B650"/>
    <a:srgbClr val="FFB51A"/>
    <a:srgbClr val="0216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F1C329-CC51-3521-4635-A29DFD5EC7C6}" v="43" dt="2026-07-30T10:15:37.887"/>
    <p1510:client id="{5AB55A80-AC24-18A5-73E6-DDA3E82496F1}" v="376" dt="2026-07-31T12:10:43.765"/>
    <p1510:client id="{79DB4CD7-B15F-BBED-5426-F48017953FBA}" v="893" dt="2026-07-31T11:18:59.305"/>
    <p1510:client id="{8647BE14-1281-D5C0-74D8-0D9C57F94A24}" v="2" dt="2026-07-31T10:48:35.154"/>
    <p1510:client id="{8E25DDB1-CB5E-0F62-FA07-8E2233F7D60E}" v="8" dt="2026-07-31T12:08:28.074"/>
  </p1510:revLst>
</p1510:revInfo>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8/10/relationships/authors" Target="authors.xml"/></Relationships>
</file>

<file path=ppt/comments/modernComment_197_E646DC18.xml><?xml version="1.0" encoding="utf-8"?>
<p188:cmLst xmlns:a="http://schemas.openxmlformats.org/drawingml/2006/main" xmlns:r="http://schemas.openxmlformats.org/officeDocument/2006/relationships" xmlns:p188="http://schemas.microsoft.com/office/powerpoint/2018/8/main">
  <p188:cm id="{AFEAE68B-8CDD-496E-94D7-C87D929786EB}" authorId="{A3E3C16B-802A-69C4-6987-78675CA43E1C}" status="resolved" created="2026-07-22T12:38:42.863" startDate="2026-07-22T12:38:42.863" dueDate="2026-07-22T12:38:42.863" assignedTo="{6DF2FC28-52C2-2455-1DE2-15E31551BDD8}" complete="100000" title="@Steven Gamble Could you please check the wording of this. Thank you ">
    <ac:txMkLst xmlns:ac="http://schemas.microsoft.com/office/drawing/2013/main/command">
      <pc:docMk xmlns:pc="http://schemas.microsoft.com/office/powerpoint/2013/main/command"/>
      <pc:sldMk xmlns:pc="http://schemas.microsoft.com/office/powerpoint/2013/main/command" cId="3863403544" sldId="407"/>
      <ac:graphicFrameMk id="5" creationId="{7ECBBAB2-014A-C145-2D7A-CD22A40AC1F3}"/>
      <ac:tblMk/>
      <ac:tcMk rowId="1439732780" colId="2921157624"/>
      <ac:txMk cp="0" len="4">
        <ac:context len="5" hash="102063238"/>
      </ac:txMk>
    </ac:txMkLst>
    <p188:pos x="8858249" y="2505886"/>
    <p188:txBody>
      <a:bodyPr/>
      <a:lstStyle/>
      <a:p>
        <a:r>
          <a:rPr lang="en-GB"/>
          <a:t>[@Steven Gamble]  Could you please check the wording of this. Thank you </a:t>
        </a:r>
      </a:p>
    </p188:txBody>
    <p188:extLst>
      <p:ext xmlns:p="http://schemas.openxmlformats.org/presentationml/2006/main" uri="{5BB2D875-25FF-4072-B9AC-8F64D62656EB}">
        <p228:taskDetails xmlns:p228="http://schemas.microsoft.com/office/powerpoint/2022/08/main">
          <p228:history>
            <p228:event time="2026-07-22T12:38:42.863" id="{8602EE93-0181-4810-A89F-9868F3EB55DF}">
              <p228:atrbtn authorId="{A3E3C16B-802A-69C4-6987-78675CA43E1C}"/>
              <p228:anchr>
                <p228:comment id="{AFEAE68B-8CDD-496E-94D7-C87D929786EB}"/>
              </p228:anchr>
              <p228:add/>
            </p228:event>
            <p228:event time="2026-07-22T12:38:42.863" id="{92DC72A0-1FF8-449C-B3F8-E2D41C43B7F7}">
              <p228:atrbtn authorId="{A3E3C16B-802A-69C4-6987-78675CA43E1C}"/>
              <p228:anchr>
                <p228:comment id="{AFEAE68B-8CDD-496E-94D7-C87D929786EB}"/>
              </p228:anchr>
              <p228:asgn authorId="{6DF2FC28-52C2-2455-1DE2-15E31551BDD8}"/>
            </p228:event>
            <p228:event time="2026-07-22T12:38:42.863" id="{67ADB2AD-0C81-4260-AF3A-020946018431}">
              <p228:atrbtn authorId="{A3E3C16B-802A-69C4-6987-78675CA43E1C}"/>
              <p228:anchr>
                <p228:comment id="{AFEAE68B-8CDD-496E-94D7-C87D929786EB}"/>
              </p228:anchr>
              <p228:title val="@Steven Gamble Could you please check the wording of this. Thank you "/>
            </p228:event>
            <p228:event time="2026-07-22T12:38:42.863" id="{D9C1FC95-3808-4F4E-848B-F7C3DE7E499D}">
              <p228:atrbtn authorId="{A3E3C16B-802A-69C4-6987-78675CA43E1C}"/>
              <p228:anchr>
                <p228:comment id="{AFEAE68B-8CDD-496E-94D7-C87D929786EB}"/>
              </p228:anchr>
              <p228:date stDt="2026-07-22T12:38:42.863" endDt="2026-07-22T12:38:42.863"/>
            </p228:event>
            <p228:event time="2026-07-31T10:48:35.154" id="{A4A66717-935B-4F25-9C10-49D57D9F4BFA}">
              <p228:atrbtn authorId="{B2E4D3E6-8B10-7FC2-FAEA-CBBE4BECC455}"/>
              <p228:anchr>
                <p228:comment id="{00000000-0000-0000-0000-000000000000}"/>
              </p228:anchr>
              <p228:pcntCmplt val="100000"/>
            </p228:event>
          </p228:history>
        </p228:taskDetails>
      </p:ext>
    </p188:extLst>
  </p188:cm>
</p188:cmLst>
</file>

<file path=ppt/comments/modernComment_199_8F001C80.xml><?xml version="1.0" encoding="utf-8"?>
<p188:cmLst xmlns:a="http://schemas.openxmlformats.org/drawingml/2006/main" xmlns:r="http://schemas.openxmlformats.org/officeDocument/2006/relationships" xmlns:p188="http://schemas.microsoft.com/office/powerpoint/2018/8/main">
  <p188:cm id="{EB3373F8-C610-47AB-A667-EC5FD376731C}" authorId="{A3E3C16B-802A-69C4-6987-78675CA43E1C}" status="resolved" created="2026-06-23T21:37:53.059" complete="100000">
    <ac:deMkLst xmlns:ac="http://schemas.microsoft.com/office/drawing/2013/main/command">
      <pc:docMk xmlns:pc="http://schemas.microsoft.com/office/powerpoint/2013/main/command"/>
      <pc:sldMk xmlns:pc="http://schemas.microsoft.com/office/powerpoint/2013/main/command" cId="2399149184" sldId="409"/>
      <ac:graphicFrameMk id="5" creationId="{2DAB0A7E-4444-8473-3916-6619DD64512A}"/>
    </ac:deMkLst>
    <p188:pos x="6890908" y="1339965"/>
    <p188:txBody>
      <a:bodyPr/>
      <a:lstStyle/>
      <a:p>
        <a:r>
          <a:rPr lang="en-GB"/>
          <a:t>Double check with Steven</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12A630-9B09-4CC5-B485-4E0F3FEBF2AE}" type="datetimeFigureOut">
              <a:rPr lang="en-IN" smtClean="0"/>
              <a:t>31-07-2026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3094C1-E814-4F12-AF6F-5DCE721AC545}" type="slidenum">
              <a:rPr lang="en-IN" smtClean="0"/>
              <a:t>‹#›</a:t>
            </a:fld>
            <a:endParaRPr lang="en-IN"/>
          </a:p>
        </p:txBody>
      </p:sp>
    </p:spTree>
    <p:extLst>
      <p:ext uri="{BB962C8B-B14F-4D97-AF65-F5344CB8AC3E}">
        <p14:creationId xmlns:p14="http://schemas.microsoft.com/office/powerpoint/2010/main" val="61306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093094C1-E814-4F12-AF6F-5DCE721AC545}" type="slidenum">
              <a:rPr lang="en-IN" smtClean="0"/>
              <a:t>1</a:t>
            </a:fld>
            <a:endParaRPr lang="en-IN"/>
          </a:p>
        </p:txBody>
      </p:sp>
    </p:spTree>
    <p:extLst>
      <p:ext uri="{BB962C8B-B14F-4D97-AF65-F5344CB8AC3E}">
        <p14:creationId xmlns:p14="http://schemas.microsoft.com/office/powerpoint/2010/main" val="975351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93094C1-E814-4F12-AF6F-5DCE721AC545}" type="slidenum">
              <a:rPr lang="en-IN" smtClean="0"/>
              <a:t>3</a:t>
            </a:fld>
            <a:endParaRPr lang="en-IN"/>
          </a:p>
        </p:txBody>
      </p:sp>
    </p:spTree>
    <p:extLst>
      <p:ext uri="{BB962C8B-B14F-4D97-AF65-F5344CB8AC3E}">
        <p14:creationId xmlns:p14="http://schemas.microsoft.com/office/powerpoint/2010/main" val="2525859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EE8EC-30C8-0C6A-F8C7-A37A0B8EFB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2290E-BD8C-4A39-D1EF-0DEB83158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32A93E-8F75-F7F1-3677-E2861706CB4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FE9FE13-6222-01E4-4D5B-6EE695315B6F}"/>
              </a:ext>
            </a:extLst>
          </p:cNvPr>
          <p:cNvSpPr>
            <a:spLocks noGrp="1"/>
          </p:cNvSpPr>
          <p:nvPr>
            <p:ph type="sldNum" sz="quarter" idx="5"/>
          </p:nvPr>
        </p:nvSpPr>
        <p:spPr/>
        <p:txBody>
          <a:bodyPr/>
          <a:lstStyle/>
          <a:p>
            <a:fld id="{093094C1-E814-4F12-AF6F-5DCE721AC545}" type="slidenum">
              <a:rPr lang="en-IN" smtClean="0"/>
              <a:t>4</a:t>
            </a:fld>
            <a:endParaRPr lang="en-IN"/>
          </a:p>
        </p:txBody>
      </p:sp>
    </p:spTree>
    <p:extLst>
      <p:ext uri="{BB962C8B-B14F-4D97-AF65-F5344CB8AC3E}">
        <p14:creationId xmlns:p14="http://schemas.microsoft.com/office/powerpoint/2010/main" val="1901786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93094C1-E814-4F12-AF6F-5DCE721AC545}" type="slidenum">
              <a:rPr lang="en-IN" smtClean="0"/>
              <a:t>13</a:t>
            </a:fld>
            <a:endParaRPr lang="en-IN"/>
          </a:p>
        </p:txBody>
      </p:sp>
    </p:spTree>
    <p:extLst>
      <p:ext uri="{BB962C8B-B14F-4D97-AF65-F5344CB8AC3E}">
        <p14:creationId xmlns:p14="http://schemas.microsoft.com/office/powerpoint/2010/main" val="41074609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1"/>
        </a:solidFill>
        <a:effectLst/>
      </p:bgPr>
    </p:bg>
    <p:spTree>
      <p:nvGrpSpPr>
        <p:cNvPr id="1" name=""/>
        <p:cNvGrpSpPr/>
        <p:nvPr/>
      </p:nvGrpSpPr>
      <p:grpSpPr>
        <a:xfrm>
          <a:off x="0" y="0"/>
          <a:ext cx="0" cy="0"/>
          <a:chOff x="0" y="0"/>
          <a:chExt cx="0" cy="0"/>
        </a:xfrm>
      </p:grpSpPr>
      <p:sp>
        <p:nvSpPr>
          <p:cNvPr id="2" name="Title Placeholder 7">
            <a:extLst>
              <a:ext uri="{FF2B5EF4-FFF2-40B4-BE49-F238E27FC236}">
                <a16:creationId xmlns:a16="http://schemas.microsoft.com/office/drawing/2014/main" id="{9FAAEBFA-56BF-65A7-DA27-1938712452FE}"/>
              </a:ext>
            </a:extLst>
          </p:cNvPr>
          <p:cNvSpPr>
            <a:spLocks noGrp="1"/>
          </p:cNvSpPr>
          <p:nvPr>
            <p:ph type="title"/>
          </p:nvPr>
        </p:nvSpPr>
        <p:spPr>
          <a:xfrm>
            <a:off x="895351" y="2474218"/>
            <a:ext cx="5355980" cy="1096775"/>
          </a:xfrm>
          <a:prstGeom prst="rect">
            <a:avLst/>
          </a:prstGeom>
        </p:spPr>
        <p:txBody>
          <a:bodyPr vert="horz" lIns="0" tIns="45720" rIns="91440" bIns="45720" rtlCol="0" anchor="ctr">
            <a:noAutofit/>
          </a:bodyPr>
          <a:lstStyle>
            <a:lvl1pPr>
              <a:defRPr sz="4800">
                <a:solidFill>
                  <a:schemeClr val="bg1"/>
                </a:solidFill>
                <a:latin typeface="DM Serif Display" pitchFamily="2" charset="0"/>
              </a:defRPr>
            </a:lvl1pPr>
          </a:lstStyle>
          <a:p>
            <a:r>
              <a:rPr lang="en-US"/>
              <a:t>Click to edit Master title style</a:t>
            </a:r>
            <a:endParaRPr lang="en-IN"/>
          </a:p>
        </p:txBody>
      </p:sp>
      <p:sp>
        <p:nvSpPr>
          <p:cNvPr id="3" name="Text Placeholder 8">
            <a:extLst>
              <a:ext uri="{FF2B5EF4-FFF2-40B4-BE49-F238E27FC236}">
                <a16:creationId xmlns:a16="http://schemas.microsoft.com/office/drawing/2014/main" id="{E11C501E-9B45-978C-7921-AF7E36DBF68A}"/>
              </a:ext>
            </a:extLst>
          </p:cNvPr>
          <p:cNvSpPr>
            <a:spLocks noGrp="1"/>
          </p:cNvSpPr>
          <p:nvPr>
            <p:ph idx="1"/>
          </p:nvPr>
        </p:nvSpPr>
        <p:spPr>
          <a:xfrm>
            <a:off x="914403" y="4011247"/>
            <a:ext cx="3949700" cy="317138"/>
          </a:xfrm>
          <a:prstGeom prst="rect">
            <a:avLst/>
          </a:prstGeom>
        </p:spPr>
        <p:txBody>
          <a:bodyPr vert="horz" lIns="0" tIns="45720" rIns="91440" bIns="45720" rtlCol="0">
            <a:noAutofit/>
          </a:bodyPr>
          <a:lstStyle>
            <a:lvl1pPr>
              <a:lnSpc>
                <a:spcPct val="100000"/>
              </a:lnSpc>
              <a:buFont typeface="Arial" panose="020B0604020202020204" pitchFamily="34" charset="0"/>
              <a:buNone/>
              <a:defRPr lang="en-US" sz="1600" b="1" kern="1200" dirty="0" smtClean="0">
                <a:solidFill>
                  <a:schemeClr val="accent2"/>
                </a:solidFill>
                <a:latin typeface="+mn-lt"/>
                <a:ea typeface="+mn-ea"/>
                <a:cs typeface="+mn-cs"/>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228589" lvl="0" indent="-228589" algn="l" defTabSz="914354" rtl="0" eaLnBrk="1" latinLnBrk="0" hangingPunct="1">
              <a:lnSpc>
                <a:spcPct val="90000"/>
              </a:lnSpc>
              <a:spcBef>
                <a:spcPts val="1000"/>
              </a:spcBef>
              <a:buFont typeface="Wingdings" panose="05000000000000000000" pitchFamily="2" charset="2"/>
              <a:buNone/>
            </a:pPr>
            <a:r>
              <a:rPr lang="en-US"/>
              <a:t>Click to edit Master text styles</a:t>
            </a:r>
          </a:p>
        </p:txBody>
      </p:sp>
      <p:sp>
        <p:nvSpPr>
          <p:cNvPr id="6" name="Picture Placeholder 5">
            <a:extLst>
              <a:ext uri="{FF2B5EF4-FFF2-40B4-BE49-F238E27FC236}">
                <a16:creationId xmlns:a16="http://schemas.microsoft.com/office/drawing/2014/main" id="{465A6C55-0AD2-08BF-7118-3C2BAB7BBE6C}"/>
              </a:ext>
            </a:extLst>
          </p:cNvPr>
          <p:cNvSpPr>
            <a:spLocks noGrp="1"/>
          </p:cNvSpPr>
          <p:nvPr>
            <p:ph type="pic" sz="quarter" idx="10"/>
          </p:nvPr>
        </p:nvSpPr>
        <p:spPr>
          <a:xfrm>
            <a:off x="7142672" y="0"/>
            <a:ext cx="5049328" cy="6858000"/>
          </a:xfrm>
        </p:spPr>
        <p:txBody>
          <a:bodyPr/>
          <a:lstStyle/>
          <a:p>
            <a:endParaRPr lang="en-IN"/>
          </a:p>
        </p:txBody>
      </p:sp>
      <p:pic>
        <p:nvPicPr>
          <p:cNvPr id="8" name="Picture 7">
            <a:extLst>
              <a:ext uri="{FF2B5EF4-FFF2-40B4-BE49-F238E27FC236}">
                <a16:creationId xmlns:a16="http://schemas.microsoft.com/office/drawing/2014/main" id="{0B0669A0-323C-B043-138F-A998D430486F}"/>
              </a:ext>
            </a:extLst>
          </p:cNvPr>
          <p:cNvPicPr>
            <a:picLocks noChangeAspect="1"/>
          </p:cNvPicPr>
          <p:nvPr userDrawn="1"/>
        </p:nvPicPr>
        <p:blipFill>
          <a:blip r:embed="rId2"/>
          <a:stretch>
            <a:fillRect/>
          </a:stretch>
        </p:blipFill>
        <p:spPr>
          <a:xfrm>
            <a:off x="895352" y="942815"/>
            <a:ext cx="3105148" cy="548701"/>
          </a:xfrm>
          <a:prstGeom prst="rect">
            <a:avLst/>
          </a:prstGeom>
        </p:spPr>
      </p:pic>
    </p:spTree>
    <p:extLst>
      <p:ext uri="{BB962C8B-B14F-4D97-AF65-F5344CB8AC3E}">
        <p14:creationId xmlns:p14="http://schemas.microsoft.com/office/powerpoint/2010/main" val="840545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ble layout">
    <p:bg>
      <p:bgPr>
        <a:solidFill>
          <a:schemeClr val="accent1"/>
        </a:solidFill>
        <a:effectLst/>
      </p:bgPr>
    </p:bg>
    <p:spTree>
      <p:nvGrpSpPr>
        <p:cNvPr id="1" name=""/>
        <p:cNvGrpSpPr/>
        <p:nvPr/>
      </p:nvGrpSpPr>
      <p:grpSpPr>
        <a:xfrm>
          <a:off x="0" y="0"/>
          <a:ext cx="0" cy="0"/>
          <a:chOff x="0" y="0"/>
          <a:chExt cx="0" cy="0"/>
        </a:xfrm>
      </p:grpSpPr>
      <p:sp>
        <p:nvSpPr>
          <p:cNvPr id="4" name="Title Placeholder 7">
            <a:extLst>
              <a:ext uri="{FF2B5EF4-FFF2-40B4-BE49-F238E27FC236}">
                <a16:creationId xmlns:a16="http://schemas.microsoft.com/office/drawing/2014/main" id="{8E312900-6DE6-4F7D-1E23-BC1FEE6D79D3}"/>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lvl1pPr>
              <a:defRPr>
                <a:solidFill>
                  <a:schemeClr val="bg1"/>
                </a:solidFill>
              </a:defRPr>
            </a:lvl1pPr>
          </a:lstStyle>
          <a:p>
            <a:r>
              <a:rPr lang="en-US"/>
              <a:t>Click to edit Master title style</a:t>
            </a:r>
            <a:endParaRPr lang="en-IN"/>
          </a:p>
        </p:txBody>
      </p:sp>
      <p:sp>
        <p:nvSpPr>
          <p:cNvPr id="12" name="Text Placeholder 4">
            <a:extLst>
              <a:ext uri="{FF2B5EF4-FFF2-40B4-BE49-F238E27FC236}">
                <a16:creationId xmlns:a16="http://schemas.microsoft.com/office/drawing/2014/main" id="{A8FBD3D4-3C6F-5E2D-6E51-AFCFB3C1A263}"/>
              </a:ext>
            </a:extLst>
          </p:cNvPr>
          <p:cNvSpPr>
            <a:spLocks noGrp="1"/>
          </p:cNvSpPr>
          <p:nvPr>
            <p:ph type="body" sz="quarter" idx="10"/>
          </p:nvPr>
        </p:nvSpPr>
        <p:spPr>
          <a:xfrm>
            <a:off x="895356" y="1379220"/>
            <a:ext cx="5886449" cy="4570730"/>
          </a:xfrm>
        </p:spPr>
        <p:txBody>
          <a:bodyPr lIns="0"/>
          <a:lstStyle>
            <a:lvl1pPr marL="0" indent="0">
              <a:lnSpc>
                <a:spcPct val="100000"/>
              </a:lnSpc>
              <a:buNone/>
              <a:defRPr sz="1600">
                <a:solidFill>
                  <a:schemeClr val="bg1"/>
                </a:solidFill>
              </a:defRPr>
            </a:lvl1pPr>
          </a:lstStyle>
          <a:p>
            <a:pPr lvl="0"/>
            <a:r>
              <a:rPr lang="en-US"/>
              <a:t>Click to edit Master text styles</a:t>
            </a:r>
          </a:p>
        </p:txBody>
      </p:sp>
      <p:sp>
        <p:nvSpPr>
          <p:cNvPr id="6" name="Slide Number Placeholder 4">
            <a:extLst>
              <a:ext uri="{FF2B5EF4-FFF2-40B4-BE49-F238E27FC236}">
                <a16:creationId xmlns:a16="http://schemas.microsoft.com/office/drawing/2014/main" id="{70B75B2C-CDF2-B858-38D0-DB8B8A1161D7}"/>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bg1"/>
                </a:solidFill>
              </a:defRPr>
            </a:lvl1pPr>
          </a:lstStyle>
          <a:p>
            <a:fld id="{2CC51D1C-F4A4-48F1-91BB-32AFAD60AC88}" type="slidenum">
              <a:rPr lang="en-IN" smtClean="0"/>
              <a:pPr/>
              <a:t>‹#›</a:t>
            </a:fld>
            <a:endParaRPr lang="en-IN"/>
          </a:p>
        </p:txBody>
      </p:sp>
      <p:pic>
        <p:nvPicPr>
          <p:cNvPr id="2" name="Picture 1">
            <a:extLst>
              <a:ext uri="{FF2B5EF4-FFF2-40B4-BE49-F238E27FC236}">
                <a16:creationId xmlns:a16="http://schemas.microsoft.com/office/drawing/2014/main" id="{D1CC0517-8589-5D76-FDF4-25EE34D4A163}"/>
              </a:ext>
            </a:extLst>
          </p:cNvPr>
          <p:cNvPicPr>
            <a:picLocks noChangeAspect="1"/>
          </p:cNvPicPr>
          <p:nvPr userDrawn="1"/>
        </p:nvPicPr>
        <p:blipFill>
          <a:blip r:embed="rId2"/>
          <a:stretch>
            <a:fillRect/>
          </a:stretch>
        </p:blipFill>
        <p:spPr>
          <a:xfrm>
            <a:off x="7467619" y="849153"/>
            <a:ext cx="5428036" cy="5182370"/>
          </a:xfrm>
          <a:prstGeom prst="rect">
            <a:avLst/>
          </a:prstGeom>
        </p:spPr>
      </p:pic>
      <p:pic>
        <p:nvPicPr>
          <p:cNvPr id="8" name="Picture 7">
            <a:extLst>
              <a:ext uri="{FF2B5EF4-FFF2-40B4-BE49-F238E27FC236}">
                <a16:creationId xmlns:a16="http://schemas.microsoft.com/office/drawing/2014/main" id="{41FD0D34-E548-3189-610E-43538E6EAF1A}"/>
              </a:ext>
            </a:extLst>
          </p:cNvPr>
          <p:cNvPicPr>
            <a:picLocks noChangeAspect="1"/>
          </p:cNvPicPr>
          <p:nvPr userDrawn="1"/>
        </p:nvPicPr>
        <p:blipFill>
          <a:blip r:embed="rId3"/>
          <a:stretch>
            <a:fillRect/>
          </a:stretch>
        </p:blipFill>
        <p:spPr>
          <a:xfrm>
            <a:off x="895352" y="6233402"/>
            <a:ext cx="1670563" cy="295200"/>
          </a:xfrm>
          <a:prstGeom prst="rect">
            <a:avLst/>
          </a:prstGeom>
        </p:spPr>
      </p:pic>
    </p:spTree>
    <p:extLst>
      <p:ext uri="{BB962C8B-B14F-4D97-AF65-F5344CB8AC3E}">
        <p14:creationId xmlns:p14="http://schemas.microsoft.com/office/powerpoint/2010/main" val="3966002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st slide">
    <p:bg>
      <p:bgPr>
        <a:solidFill>
          <a:schemeClr val="accent1"/>
        </a:solidFill>
        <a:effectLst/>
      </p:bgPr>
    </p:bg>
    <p:spTree>
      <p:nvGrpSpPr>
        <p:cNvPr id="1" name=""/>
        <p:cNvGrpSpPr/>
        <p:nvPr/>
      </p:nvGrpSpPr>
      <p:grpSpPr>
        <a:xfrm>
          <a:off x="0" y="0"/>
          <a:ext cx="0" cy="0"/>
          <a:chOff x="0" y="0"/>
          <a:chExt cx="0" cy="0"/>
        </a:xfrm>
      </p:grpSpPr>
      <p:sp>
        <p:nvSpPr>
          <p:cNvPr id="12" name="Text Placeholder 4">
            <a:extLst>
              <a:ext uri="{FF2B5EF4-FFF2-40B4-BE49-F238E27FC236}">
                <a16:creationId xmlns:a16="http://schemas.microsoft.com/office/drawing/2014/main" id="{A8FBD3D4-3C6F-5E2D-6E51-AFCFB3C1A263}"/>
              </a:ext>
            </a:extLst>
          </p:cNvPr>
          <p:cNvSpPr>
            <a:spLocks noGrp="1"/>
          </p:cNvSpPr>
          <p:nvPr>
            <p:ph type="body" sz="quarter" idx="10"/>
          </p:nvPr>
        </p:nvSpPr>
        <p:spPr>
          <a:xfrm>
            <a:off x="895356" y="2551838"/>
            <a:ext cx="5886449" cy="1754326"/>
          </a:xfrm>
        </p:spPr>
        <p:txBody>
          <a:bodyPr lIns="0">
            <a:spAutoFit/>
          </a:bodyPr>
          <a:lstStyle>
            <a:lvl1pPr marL="0" indent="0">
              <a:lnSpc>
                <a:spcPct val="100000"/>
              </a:lnSpc>
              <a:buNone/>
              <a:defRPr lang="en-US" sz="5400" b="0" kern="1200" spc="100" baseline="0" dirty="0">
                <a:solidFill>
                  <a:schemeClr val="bg1"/>
                </a:solidFill>
                <a:latin typeface="DM Serif Display" pitchFamily="2" charset="0"/>
                <a:ea typeface="+mj-ea"/>
                <a:cs typeface="+mj-cs"/>
              </a:defRPr>
            </a:lvl1pPr>
          </a:lstStyle>
          <a:p>
            <a:pPr lvl="0"/>
            <a:r>
              <a:rPr lang="en-US"/>
              <a:t>Click to edit Master text styles</a:t>
            </a:r>
          </a:p>
        </p:txBody>
      </p:sp>
      <p:pic>
        <p:nvPicPr>
          <p:cNvPr id="7" name="Picture 6">
            <a:extLst>
              <a:ext uri="{FF2B5EF4-FFF2-40B4-BE49-F238E27FC236}">
                <a16:creationId xmlns:a16="http://schemas.microsoft.com/office/drawing/2014/main" id="{0CAD662F-089C-327F-893D-A9E556251B1C}"/>
              </a:ext>
            </a:extLst>
          </p:cNvPr>
          <p:cNvPicPr>
            <a:picLocks noChangeAspect="1"/>
          </p:cNvPicPr>
          <p:nvPr userDrawn="1"/>
        </p:nvPicPr>
        <p:blipFill>
          <a:blip r:embed="rId2"/>
          <a:stretch>
            <a:fillRect/>
          </a:stretch>
        </p:blipFill>
        <p:spPr>
          <a:xfrm>
            <a:off x="7467619" y="849153"/>
            <a:ext cx="5428036" cy="5182370"/>
          </a:xfrm>
          <a:prstGeom prst="rect">
            <a:avLst/>
          </a:prstGeom>
        </p:spPr>
      </p:pic>
      <p:pic>
        <p:nvPicPr>
          <p:cNvPr id="2" name="Picture 1">
            <a:extLst>
              <a:ext uri="{FF2B5EF4-FFF2-40B4-BE49-F238E27FC236}">
                <a16:creationId xmlns:a16="http://schemas.microsoft.com/office/drawing/2014/main" id="{A37B0C30-9216-A243-53CF-2BA5BDCC2D19}"/>
              </a:ext>
            </a:extLst>
          </p:cNvPr>
          <p:cNvPicPr>
            <a:picLocks noChangeAspect="1"/>
          </p:cNvPicPr>
          <p:nvPr userDrawn="1"/>
        </p:nvPicPr>
        <p:blipFill>
          <a:blip r:embed="rId3"/>
          <a:stretch>
            <a:fillRect/>
          </a:stretch>
        </p:blipFill>
        <p:spPr>
          <a:xfrm>
            <a:off x="895352" y="942815"/>
            <a:ext cx="3105148" cy="548701"/>
          </a:xfrm>
          <a:prstGeom prst="rect">
            <a:avLst/>
          </a:prstGeom>
        </p:spPr>
      </p:pic>
    </p:spTree>
    <p:extLst>
      <p:ext uri="{BB962C8B-B14F-4D97-AF65-F5344CB8AC3E}">
        <p14:creationId xmlns:p14="http://schemas.microsoft.com/office/powerpoint/2010/main" val="639600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Divider 0!">
    <p:bg>
      <p:bgPr>
        <a:solidFill>
          <a:schemeClr val="accent2"/>
        </a:solidFill>
        <a:effectLst/>
      </p:bgPr>
    </p:bg>
    <p:spTree>
      <p:nvGrpSpPr>
        <p:cNvPr id="1" name=""/>
        <p:cNvGrpSpPr/>
        <p:nvPr/>
      </p:nvGrpSpPr>
      <p:grpSpPr>
        <a:xfrm>
          <a:off x="0" y="0"/>
          <a:ext cx="0" cy="0"/>
          <a:chOff x="0" y="0"/>
          <a:chExt cx="0" cy="0"/>
        </a:xfrm>
      </p:grpSpPr>
      <p:sp>
        <p:nvSpPr>
          <p:cNvPr id="2" name="Title Placeholder 7">
            <a:extLst>
              <a:ext uri="{FF2B5EF4-FFF2-40B4-BE49-F238E27FC236}">
                <a16:creationId xmlns:a16="http://schemas.microsoft.com/office/drawing/2014/main" id="{9FAAEBFA-56BF-65A7-DA27-1938712452FE}"/>
              </a:ext>
            </a:extLst>
          </p:cNvPr>
          <p:cNvSpPr>
            <a:spLocks noGrp="1"/>
          </p:cNvSpPr>
          <p:nvPr>
            <p:ph type="title"/>
          </p:nvPr>
        </p:nvSpPr>
        <p:spPr>
          <a:xfrm>
            <a:off x="895351" y="2474218"/>
            <a:ext cx="5355980" cy="1096775"/>
          </a:xfrm>
          <a:prstGeom prst="rect">
            <a:avLst/>
          </a:prstGeom>
        </p:spPr>
        <p:txBody>
          <a:bodyPr vert="horz" lIns="0" tIns="45720" rIns="91440" bIns="45720" rtlCol="0" anchor="ctr">
            <a:noAutofit/>
          </a:bodyPr>
          <a:lstStyle>
            <a:lvl1pPr>
              <a:defRPr sz="4800">
                <a:solidFill>
                  <a:schemeClr val="tx2"/>
                </a:solidFill>
                <a:latin typeface="DM Serif Display" pitchFamily="2" charset="0"/>
              </a:defRPr>
            </a:lvl1pPr>
          </a:lstStyle>
          <a:p>
            <a:r>
              <a:rPr lang="en-US"/>
              <a:t>Click to edit Master title style</a:t>
            </a:r>
            <a:endParaRPr lang="en-IN"/>
          </a:p>
        </p:txBody>
      </p:sp>
      <p:sp>
        <p:nvSpPr>
          <p:cNvPr id="3" name="Text Placeholder 8">
            <a:extLst>
              <a:ext uri="{FF2B5EF4-FFF2-40B4-BE49-F238E27FC236}">
                <a16:creationId xmlns:a16="http://schemas.microsoft.com/office/drawing/2014/main" id="{E11C501E-9B45-978C-7921-AF7E36DBF68A}"/>
              </a:ext>
            </a:extLst>
          </p:cNvPr>
          <p:cNvSpPr>
            <a:spLocks noGrp="1"/>
          </p:cNvSpPr>
          <p:nvPr>
            <p:ph idx="1"/>
          </p:nvPr>
        </p:nvSpPr>
        <p:spPr>
          <a:xfrm>
            <a:off x="914403" y="4011247"/>
            <a:ext cx="3949700" cy="317138"/>
          </a:xfrm>
          <a:prstGeom prst="rect">
            <a:avLst/>
          </a:prstGeom>
        </p:spPr>
        <p:txBody>
          <a:bodyPr vert="horz" lIns="0" tIns="45720" rIns="91440" bIns="45720" rtlCol="0">
            <a:noAutofit/>
          </a:bodyPr>
          <a:lstStyle>
            <a:lvl1pPr>
              <a:lnSpc>
                <a:spcPct val="100000"/>
              </a:lnSpc>
              <a:buFont typeface="Arial" panose="020B0604020202020204" pitchFamily="34" charset="0"/>
              <a:buNone/>
              <a:defRPr lang="en-US" sz="1600" b="1" kern="1200" dirty="0" smtClean="0">
                <a:solidFill>
                  <a:schemeClr val="accent2"/>
                </a:solidFill>
                <a:latin typeface="+mn-lt"/>
                <a:ea typeface="+mn-ea"/>
                <a:cs typeface="+mn-cs"/>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228589" lvl="0" indent="-228589" algn="l" defTabSz="914354" rtl="0" eaLnBrk="1" latinLnBrk="0" hangingPunct="1">
              <a:lnSpc>
                <a:spcPct val="90000"/>
              </a:lnSpc>
              <a:spcBef>
                <a:spcPts val="1000"/>
              </a:spcBef>
              <a:buFont typeface="Wingdings" panose="05000000000000000000" pitchFamily="2" charset="2"/>
              <a:buNone/>
            </a:pPr>
            <a:r>
              <a:rPr lang="en-US"/>
              <a:t>Click to edit Master text styles</a:t>
            </a:r>
          </a:p>
        </p:txBody>
      </p:sp>
      <p:pic>
        <p:nvPicPr>
          <p:cNvPr id="7" name="Picture 6">
            <a:extLst>
              <a:ext uri="{FF2B5EF4-FFF2-40B4-BE49-F238E27FC236}">
                <a16:creationId xmlns:a16="http://schemas.microsoft.com/office/drawing/2014/main" id="{B29DCB08-9F5E-B5E4-B661-0585ABC11513}"/>
              </a:ext>
            </a:extLst>
          </p:cNvPr>
          <p:cNvPicPr>
            <a:picLocks noChangeAspect="1"/>
          </p:cNvPicPr>
          <p:nvPr userDrawn="1"/>
        </p:nvPicPr>
        <p:blipFill>
          <a:blip r:embed="rId2"/>
          <a:stretch>
            <a:fillRect/>
          </a:stretch>
        </p:blipFill>
        <p:spPr>
          <a:xfrm>
            <a:off x="7467619" y="836381"/>
            <a:ext cx="5355980" cy="5113575"/>
          </a:xfrm>
          <a:prstGeom prst="rect">
            <a:avLst/>
          </a:prstGeom>
        </p:spPr>
      </p:pic>
      <p:pic>
        <p:nvPicPr>
          <p:cNvPr id="12" name="Picture 11">
            <a:extLst>
              <a:ext uri="{FF2B5EF4-FFF2-40B4-BE49-F238E27FC236}">
                <a16:creationId xmlns:a16="http://schemas.microsoft.com/office/drawing/2014/main" id="{F948EFA0-61AB-A644-5FB5-FA84A4848E45}"/>
              </a:ext>
            </a:extLst>
          </p:cNvPr>
          <p:cNvPicPr>
            <a:picLocks noChangeAspect="1"/>
          </p:cNvPicPr>
          <p:nvPr userDrawn="1"/>
        </p:nvPicPr>
        <p:blipFill>
          <a:blip r:embed="rId3"/>
          <a:stretch>
            <a:fillRect/>
          </a:stretch>
        </p:blipFill>
        <p:spPr>
          <a:xfrm>
            <a:off x="895351" y="942815"/>
            <a:ext cx="3105148" cy="548701"/>
          </a:xfrm>
          <a:prstGeom prst="rect">
            <a:avLst/>
          </a:prstGeom>
        </p:spPr>
      </p:pic>
    </p:spTree>
    <p:extLst>
      <p:ext uri="{BB962C8B-B14F-4D97-AF65-F5344CB8AC3E}">
        <p14:creationId xmlns:p14="http://schemas.microsoft.com/office/powerpoint/2010/main" val="574758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ne coloumn layou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3D71BED-8364-9520-FF76-2CC7112D1416}"/>
              </a:ext>
            </a:extLst>
          </p:cNvPr>
          <p:cNvSpPr>
            <a:spLocks noGrp="1"/>
          </p:cNvSpPr>
          <p:nvPr>
            <p:ph type="body" sz="quarter" idx="10"/>
          </p:nvPr>
        </p:nvSpPr>
        <p:spPr>
          <a:xfrm>
            <a:off x="895351" y="1379220"/>
            <a:ext cx="10385424" cy="4570730"/>
          </a:xfrm>
        </p:spPr>
        <p:txBody>
          <a:bodyPr lIns="0"/>
          <a:lstStyle>
            <a:lvl1pPr marL="0" indent="0">
              <a:lnSpc>
                <a:spcPct val="100000"/>
              </a:lnSpc>
              <a:buNone/>
              <a:defRPr sz="1600"/>
            </a:lvl1pPr>
          </a:lstStyle>
          <a:p>
            <a:pPr lvl="0"/>
            <a:r>
              <a:rPr lang="en-US"/>
              <a:t>Click to edit Master text styles</a:t>
            </a:r>
          </a:p>
        </p:txBody>
      </p:sp>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p>
            <a:r>
              <a:rPr lang="en-US"/>
              <a:t>Click to edit Master title style</a:t>
            </a:r>
            <a:endParaRPr lang="en-IN"/>
          </a:p>
        </p:txBody>
      </p:sp>
      <p:sp>
        <p:nvSpPr>
          <p:cNvPr id="2" name="Slide Number Placeholder 4">
            <a:extLst>
              <a:ext uri="{FF2B5EF4-FFF2-40B4-BE49-F238E27FC236}">
                <a16:creationId xmlns:a16="http://schemas.microsoft.com/office/drawing/2014/main" id="{5862A15B-099A-7EA1-08CF-46C69B9EB1BC}"/>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accent1"/>
                </a:solidFill>
              </a:defRPr>
            </a:lvl1pPr>
          </a:lstStyle>
          <a:p>
            <a:fld id="{2CC51D1C-F4A4-48F1-91BB-32AFAD60AC88}" type="slidenum">
              <a:rPr lang="en-IN" smtClean="0"/>
              <a:pPr/>
              <a:t>‹#›</a:t>
            </a:fld>
            <a:endParaRPr lang="en-IN"/>
          </a:p>
        </p:txBody>
      </p:sp>
    </p:spTree>
    <p:extLst>
      <p:ext uri="{BB962C8B-B14F-4D97-AF65-F5344CB8AC3E}">
        <p14:creationId xmlns:p14="http://schemas.microsoft.com/office/powerpoint/2010/main" val="337703542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p>
            <a:r>
              <a:rPr lang="en-US"/>
              <a:t>Click to edit Master title style</a:t>
            </a:r>
            <a:endParaRPr lang="en-IN"/>
          </a:p>
        </p:txBody>
      </p:sp>
      <p:sp>
        <p:nvSpPr>
          <p:cNvPr id="2" name="Slide Number Placeholder 4">
            <a:extLst>
              <a:ext uri="{FF2B5EF4-FFF2-40B4-BE49-F238E27FC236}">
                <a16:creationId xmlns:a16="http://schemas.microsoft.com/office/drawing/2014/main" id="{5862A15B-099A-7EA1-08CF-46C69B9EB1BC}"/>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accent1"/>
                </a:solidFill>
              </a:defRPr>
            </a:lvl1pPr>
          </a:lstStyle>
          <a:p>
            <a:fld id="{2CC51D1C-F4A4-48F1-91BB-32AFAD60AC88}" type="slidenum">
              <a:rPr lang="en-IN" smtClean="0"/>
              <a:pPr/>
              <a:t>‹#›</a:t>
            </a:fld>
            <a:endParaRPr lang="en-IN"/>
          </a:p>
        </p:txBody>
      </p:sp>
      <p:sp>
        <p:nvSpPr>
          <p:cNvPr id="4" name="Chart Placeholder 3">
            <a:extLst>
              <a:ext uri="{FF2B5EF4-FFF2-40B4-BE49-F238E27FC236}">
                <a16:creationId xmlns:a16="http://schemas.microsoft.com/office/drawing/2014/main" id="{1F4030DC-938E-0153-8F0A-78BE75F25A2E}"/>
              </a:ext>
            </a:extLst>
          </p:cNvPr>
          <p:cNvSpPr>
            <a:spLocks noGrp="1"/>
          </p:cNvSpPr>
          <p:nvPr>
            <p:ph type="chart" sz="quarter" idx="10"/>
          </p:nvPr>
        </p:nvSpPr>
        <p:spPr>
          <a:xfrm>
            <a:off x="895349" y="1376368"/>
            <a:ext cx="4972051" cy="4573587"/>
          </a:xfrm>
        </p:spPr>
        <p:txBody>
          <a:bodyPr/>
          <a:lstStyle/>
          <a:p>
            <a:endParaRPr lang="en-IN"/>
          </a:p>
        </p:txBody>
      </p:sp>
      <p:sp>
        <p:nvSpPr>
          <p:cNvPr id="6" name="Chart Placeholder 3">
            <a:extLst>
              <a:ext uri="{FF2B5EF4-FFF2-40B4-BE49-F238E27FC236}">
                <a16:creationId xmlns:a16="http://schemas.microsoft.com/office/drawing/2014/main" id="{7D026033-BE6C-4132-1900-95F3ACB948DE}"/>
              </a:ext>
            </a:extLst>
          </p:cNvPr>
          <p:cNvSpPr>
            <a:spLocks noGrp="1"/>
          </p:cNvSpPr>
          <p:nvPr>
            <p:ph type="chart" sz="quarter" idx="11"/>
          </p:nvPr>
        </p:nvSpPr>
        <p:spPr>
          <a:xfrm>
            <a:off x="6308725" y="1376368"/>
            <a:ext cx="4972051" cy="4573587"/>
          </a:xfrm>
        </p:spPr>
        <p:txBody>
          <a:bodyPr/>
          <a:lstStyle/>
          <a:p>
            <a:endParaRPr lang="en-IN"/>
          </a:p>
        </p:txBody>
      </p:sp>
    </p:spTree>
    <p:extLst>
      <p:ext uri="{BB962C8B-B14F-4D97-AF65-F5344CB8AC3E}">
        <p14:creationId xmlns:p14="http://schemas.microsoft.com/office/powerpoint/2010/main" val="126424392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rt and graphs">
    <p:spTree>
      <p:nvGrpSpPr>
        <p:cNvPr id="1" name=""/>
        <p:cNvGrpSpPr/>
        <p:nvPr/>
      </p:nvGrpSpPr>
      <p:grpSpPr>
        <a:xfrm>
          <a:off x="0" y="0"/>
          <a:ext cx="0" cy="0"/>
          <a:chOff x="0" y="0"/>
          <a:chExt cx="0" cy="0"/>
        </a:xfrm>
      </p:grpSpPr>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p>
            <a:r>
              <a:rPr lang="en-US"/>
              <a:t>Click to edit Master title style</a:t>
            </a:r>
            <a:endParaRPr lang="en-IN"/>
          </a:p>
        </p:txBody>
      </p:sp>
      <p:sp>
        <p:nvSpPr>
          <p:cNvPr id="2" name="Slide Number Placeholder 4">
            <a:extLst>
              <a:ext uri="{FF2B5EF4-FFF2-40B4-BE49-F238E27FC236}">
                <a16:creationId xmlns:a16="http://schemas.microsoft.com/office/drawing/2014/main" id="{5862A15B-099A-7EA1-08CF-46C69B9EB1BC}"/>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accent1"/>
                </a:solidFill>
              </a:defRPr>
            </a:lvl1pPr>
          </a:lstStyle>
          <a:p>
            <a:fld id="{2CC51D1C-F4A4-48F1-91BB-32AFAD60AC88}" type="slidenum">
              <a:rPr lang="en-IN" smtClean="0"/>
              <a:pPr/>
              <a:t>‹#›</a:t>
            </a:fld>
            <a:endParaRPr lang="en-IN"/>
          </a:p>
        </p:txBody>
      </p:sp>
    </p:spTree>
    <p:extLst>
      <p:ext uri="{BB962C8B-B14F-4D97-AF65-F5344CB8AC3E}">
        <p14:creationId xmlns:p14="http://schemas.microsoft.com/office/powerpoint/2010/main" val="155151505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peaker slide">
    <p:spTree>
      <p:nvGrpSpPr>
        <p:cNvPr id="1" name=""/>
        <p:cNvGrpSpPr/>
        <p:nvPr/>
      </p:nvGrpSpPr>
      <p:grpSpPr>
        <a:xfrm>
          <a:off x="0" y="0"/>
          <a:ext cx="0" cy="0"/>
          <a:chOff x="0" y="0"/>
          <a:chExt cx="0" cy="0"/>
        </a:xfrm>
      </p:grpSpPr>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lvl1pPr>
              <a:defRPr b="0"/>
            </a:lvl1pPr>
          </a:lstStyle>
          <a:p>
            <a:r>
              <a:rPr lang="en-US"/>
              <a:t>Click to edit Master title style</a:t>
            </a:r>
            <a:endParaRPr lang="en-IN"/>
          </a:p>
        </p:txBody>
      </p:sp>
      <p:sp>
        <p:nvSpPr>
          <p:cNvPr id="2" name="Slide Number Placeholder 4">
            <a:extLst>
              <a:ext uri="{FF2B5EF4-FFF2-40B4-BE49-F238E27FC236}">
                <a16:creationId xmlns:a16="http://schemas.microsoft.com/office/drawing/2014/main" id="{5862A15B-099A-7EA1-08CF-46C69B9EB1BC}"/>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accent1"/>
                </a:solidFill>
              </a:defRPr>
            </a:lvl1pPr>
          </a:lstStyle>
          <a:p>
            <a:fld id="{2CC51D1C-F4A4-48F1-91BB-32AFAD60AC88}" type="slidenum">
              <a:rPr lang="en-IN" smtClean="0"/>
              <a:pPr/>
              <a:t>‹#›</a:t>
            </a:fld>
            <a:endParaRPr lang="en-IN"/>
          </a:p>
        </p:txBody>
      </p:sp>
      <p:sp>
        <p:nvSpPr>
          <p:cNvPr id="3" name="Picture Placeholder 2">
            <a:extLst>
              <a:ext uri="{FF2B5EF4-FFF2-40B4-BE49-F238E27FC236}">
                <a16:creationId xmlns:a16="http://schemas.microsoft.com/office/drawing/2014/main" id="{65A19CA5-A25D-B78C-C62A-EBF2468BC3A1}"/>
              </a:ext>
            </a:extLst>
          </p:cNvPr>
          <p:cNvSpPr>
            <a:spLocks noGrp="1"/>
          </p:cNvSpPr>
          <p:nvPr>
            <p:ph type="pic" sz="quarter" idx="23"/>
          </p:nvPr>
        </p:nvSpPr>
        <p:spPr>
          <a:xfrm>
            <a:off x="895353" y="1588771"/>
            <a:ext cx="2702379" cy="1927869"/>
          </a:xfrm>
        </p:spPr>
        <p:txBody>
          <a:bodyPr/>
          <a:lstStyle/>
          <a:p>
            <a:endParaRPr lang="en-IN"/>
          </a:p>
        </p:txBody>
      </p:sp>
      <p:sp>
        <p:nvSpPr>
          <p:cNvPr id="4" name="Picture Placeholder 4">
            <a:extLst>
              <a:ext uri="{FF2B5EF4-FFF2-40B4-BE49-F238E27FC236}">
                <a16:creationId xmlns:a16="http://schemas.microsoft.com/office/drawing/2014/main" id="{1E160037-65C5-8F1F-8518-F048A45C290E}"/>
              </a:ext>
            </a:extLst>
          </p:cNvPr>
          <p:cNvSpPr>
            <a:spLocks noGrp="1"/>
          </p:cNvSpPr>
          <p:nvPr>
            <p:ph type="pic" sz="quarter" idx="24"/>
          </p:nvPr>
        </p:nvSpPr>
        <p:spPr>
          <a:xfrm>
            <a:off x="4067173" y="1588771"/>
            <a:ext cx="2702379" cy="1927869"/>
          </a:xfrm>
        </p:spPr>
        <p:txBody>
          <a:bodyPr/>
          <a:lstStyle/>
          <a:p>
            <a:endParaRPr lang="en-IN"/>
          </a:p>
        </p:txBody>
      </p:sp>
      <p:sp>
        <p:nvSpPr>
          <p:cNvPr id="5" name="Picture Placeholder 6">
            <a:extLst>
              <a:ext uri="{FF2B5EF4-FFF2-40B4-BE49-F238E27FC236}">
                <a16:creationId xmlns:a16="http://schemas.microsoft.com/office/drawing/2014/main" id="{0BABB5B8-7E2A-B0C8-1628-959AFFAADD4D}"/>
              </a:ext>
            </a:extLst>
          </p:cNvPr>
          <p:cNvSpPr>
            <a:spLocks noGrp="1"/>
          </p:cNvSpPr>
          <p:nvPr>
            <p:ph type="pic" sz="quarter" idx="25"/>
          </p:nvPr>
        </p:nvSpPr>
        <p:spPr>
          <a:xfrm>
            <a:off x="7238993" y="1588771"/>
            <a:ext cx="2702379" cy="1927869"/>
          </a:xfrm>
        </p:spPr>
        <p:txBody>
          <a:bodyPr/>
          <a:lstStyle/>
          <a:p>
            <a:endParaRPr lang="en-IN"/>
          </a:p>
        </p:txBody>
      </p:sp>
      <p:sp>
        <p:nvSpPr>
          <p:cNvPr id="9" name="Text Placeholder 8">
            <a:extLst>
              <a:ext uri="{FF2B5EF4-FFF2-40B4-BE49-F238E27FC236}">
                <a16:creationId xmlns:a16="http://schemas.microsoft.com/office/drawing/2014/main" id="{C63F73FC-DF3B-E199-3CFB-86D88EFCDB0A}"/>
              </a:ext>
            </a:extLst>
          </p:cNvPr>
          <p:cNvSpPr>
            <a:spLocks noGrp="1"/>
          </p:cNvSpPr>
          <p:nvPr>
            <p:ph type="body" sz="quarter" idx="26" hasCustomPrompt="1"/>
          </p:nvPr>
        </p:nvSpPr>
        <p:spPr>
          <a:xfrm>
            <a:off x="895572" y="3813417"/>
            <a:ext cx="2701925" cy="422155"/>
          </a:xfrm>
        </p:spPr>
        <p:txBody>
          <a:bodyPr/>
          <a:lstStyle>
            <a:lvl1pPr marL="0" indent="0">
              <a:buNone/>
              <a:defRPr lang="en-US" sz="2800" b="0" kern="1200" spc="100" baseline="0" dirty="0" smtClean="0">
                <a:solidFill>
                  <a:schemeClr val="tx1"/>
                </a:solidFill>
                <a:latin typeface="+mj-lt"/>
                <a:ea typeface="+mj-ea"/>
                <a:cs typeface="+mj-cs"/>
              </a:defRPr>
            </a:lvl1pPr>
            <a:lvl2pPr>
              <a:defRPr lang="en-US" sz="3600" b="1" kern="1200" spc="100" baseline="0" dirty="0" smtClean="0">
                <a:solidFill>
                  <a:schemeClr val="tx1"/>
                </a:solidFill>
                <a:latin typeface="+mj-lt"/>
                <a:ea typeface="+mj-ea"/>
                <a:cs typeface="+mj-cs"/>
              </a:defRPr>
            </a:lvl2pPr>
            <a:lvl3pPr>
              <a:defRPr lang="en-US" sz="3600" b="1" kern="1200" spc="100" baseline="0" dirty="0" smtClean="0">
                <a:solidFill>
                  <a:schemeClr val="tx1"/>
                </a:solidFill>
                <a:latin typeface="+mj-lt"/>
                <a:ea typeface="+mj-ea"/>
                <a:cs typeface="+mj-cs"/>
              </a:defRPr>
            </a:lvl3pPr>
            <a:lvl4pPr>
              <a:defRPr lang="en-US" sz="3600" b="1" kern="1200" spc="100" baseline="0" dirty="0" smtClean="0">
                <a:solidFill>
                  <a:schemeClr val="tx1"/>
                </a:solidFill>
                <a:latin typeface="+mj-lt"/>
                <a:ea typeface="+mj-ea"/>
                <a:cs typeface="+mj-cs"/>
              </a:defRPr>
            </a:lvl4pPr>
            <a:lvl5pPr>
              <a:defRPr lang="en-IN" sz="3600" b="1" kern="1200" spc="100" baseline="0" dirty="0">
                <a:solidFill>
                  <a:schemeClr val="tx1"/>
                </a:solidFill>
                <a:latin typeface="+mj-lt"/>
                <a:ea typeface="+mj-ea"/>
                <a:cs typeface="+mj-cs"/>
              </a:defRPr>
            </a:lvl5pPr>
          </a:lstStyle>
          <a:p>
            <a:pPr lvl="0"/>
            <a:r>
              <a:rPr lang="en-US"/>
              <a:t>Name here</a:t>
            </a:r>
            <a:endParaRPr lang="en-IN"/>
          </a:p>
        </p:txBody>
      </p:sp>
      <p:sp>
        <p:nvSpPr>
          <p:cNvPr id="11" name="Text Placeholder 10">
            <a:extLst>
              <a:ext uri="{FF2B5EF4-FFF2-40B4-BE49-F238E27FC236}">
                <a16:creationId xmlns:a16="http://schemas.microsoft.com/office/drawing/2014/main" id="{FE282168-4CF1-52E9-42E2-E1501FA0386F}"/>
              </a:ext>
            </a:extLst>
          </p:cNvPr>
          <p:cNvSpPr>
            <a:spLocks noGrp="1"/>
          </p:cNvSpPr>
          <p:nvPr>
            <p:ph type="body" sz="quarter" idx="27" hasCustomPrompt="1"/>
          </p:nvPr>
        </p:nvSpPr>
        <p:spPr>
          <a:xfrm>
            <a:off x="895572" y="4416670"/>
            <a:ext cx="2701925" cy="1044575"/>
          </a:xfrm>
        </p:spPr>
        <p:txBody>
          <a:bodyPr/>
          <a:lstStyle>
            <a:lvl1pPr marL="0" indent="0">
              <a:buNone/>
              <a:defRPr sz="1400"/>
            </a:lvl1pPr>
          </a:lstStyle>
          <a:p>
            <a:pPr lvl="0"/>
            <a:r>
              <a:rPr lang="en-US"/>
              <a:t>Example Title</a:t>
            </a:r>
          </a:p>
        </p:txBody>
      </p:sp>
      <p:sp>
        <p:nvSpPr>
          <p:cNvPr id="12" name="Text Placeholder 8">
            <a:extLst>
              <a:ext uri="{FF2B5EF4-FFF2-40B4-BE49-F238E27FC236}">
                <a16:creationId xmlns:a16="http://schemas.microsoft.com/office/drawing/2014/main" id="{4A8FECAC-A118-9D4D-FC7B-D1DBEDF3188E}"/>
              </a:ext>
            </a:extLst>
          </p:cNvPr>
          <p:cNvSpPr>
            <a:spLocks noGrp="1"/>
          </p:cNvSpPr>
          <p:nvPr>
            <p:ph type="body" sz="quarter" idx="28" hasCustomPrompt="1"/>
          </p:nvPr>
        </p:nvSpPr>
        <p:spPr>
          <a:xfrm>
            <a:off x="4067624" y="3813417"/>
            <a:ext cx="2701925" cy="422155"/>
          </a:xfrm>
        </p:spPr>
        <p:txBody>
          <a:bodyPr/>
          <a:lstStyle>
            <a:lvl1pPr marL="0" indent="0">
              <a:buNone/>
              <a:defRPr lang="en-US" sz="2800" b="0" kern="1200" spc="100" baseline="0" dirty="0" smtClean="0">
                <a:solidFill>
                  <a:schemeClr val="tx1"/>
                </a:solidFill>
                <a:latin typeface="+mj-lt"/>
                <a:ea typeface="+mj-ea"/>
                <a:cs typeface="+mj-cs"/>
              </a:defRPr>
            </a:lvl1pPr>
            <a:lvl2pPr>
              <a:defRPr lang="en-US" sz="3600" b="1" kern="1200" spc="100" baseline="0" dirty="0" smtClean="0">
                <a:solidFill>
                  <a:schemeClr val="tx1"/>
                </a:solidFill>
                <a:latin typeface="+mj-lt"/>
                <a:ea typeface="+mj-ea"/>
                <a:cs typeface="+mj-cs"/>
              </a:defRPr>
            </a:lvl2pPr>
            <a:lvl3pPr>
              <a:defRPr lang="en-US" sz="3600" b="1" kern="1200" spc="100" baseline="0" dirty="0" smtClean="0">
                <a:solidFill>
                  <a:schemeClr val="tx1"/>
                </a:solidFill>
                <a:latin typeface="+mj-lt"/>
                <a:ea typeface="+mj-ea"/>
                <a:cs typeface="+mj-cs"/>
              </a:defRPr>
            </a:lvl3pPr>
            <a:lvl4pPr>
              <a:defRPr lang="en-US" sz="3600" b="1" kern="1200" spc="100" baseline="0" dirty="0" smtClean="0">
                <a:solidFill>
                  <a:schemeClr val="tx1"/>
                </a:solidFill>
                <a:latin typeface="+mj-lt"/>
                <a:ea typeface="+mj-ea"/>
                <a:cs typeface="+mj-cs"/>
              </a:defRPr>
            </a:lvl4pPr>
            <a:lvl5pPr>
              <a:defRPr lang="en-IN" sz="3600" b="1" kern="1200" spc="100" baseline="0" dirty="0">
                <a:solidFill>
                  <a:schemeClr val="tx1"/>
                </a:solidFill>
                <a:latin typeface="+mj-lt"/>
                <a:ea typeface="+mj-ea"/>
                <a:cs typeface="+mj-cs"/>
              </a:defRPr>
            </a:lvl5pPr>
          </a:lstStyle>
          <a:p>
            <a:pPr lvl="0"/>
            <a:r>
              <a:rPr lang="en-US"/>
              <a:t>Name here</a:t>
            </a:r>
            <a:endParaRPr lang="en-IN"/>
          </a:p>
        </p:txBody>
      </p:sp>
      <p:sp>
        <p:nvSpPr>
          <p:cNvPr id="13" name="Text Placeholder 10">
            <a:extLst>
              <a:ext uri="{FF2B5EF4-FFF2-40B4-BE49-F238E27FC236}">
                <a16:creationId xmlns:a16="http://schemas.microsoft.com/office/drawing/2014/main" id="{F2BD81D2-B507-765E-A4A8-BD52F82904A7}"/>
              </a:ext>
            </a:extLst>
          </p:cNvPr>
          <p:cNvSpPr>
            <a:spLocks noGrp="1"/>
          </p:cNvSpPr>
          <p:nvPr>
            <p:ph type="body" sz="quarter" idx="29" hasCustomPrompt="1"/>
          </p:nvPr>
        </p:nvSpPr>
        <p:spPr>
          <a:xfrm>
            <a:off x="4067624" y="4416670"/>
            <a:ext cx="2701925" cy="1044575"/>
          </a:xfrm>
        </p:spPr>
        <p:txBody>
          <a:bodyPr/>
          <a:lstStyle>
            <a:lvl1pPr marL="0" indent="0">
              <a:buNone/>
              <a:defRPr sz="1400"/>
            </a:lvl1pPr>
          </a:lstStyle>
          <a:p>
            <a:pPr lvl="0"/>
            <a:r>
              <a:rPr lang="en-US"/>
              <a:t>Example Title</a:t>
            </a:r>
          </a:p>
        </p:txBody>
      </p:sp>
      <p:sp>
        <p:nvSpPr>
          <p:cNvPr id="14" name="Text Placeholder 8">
            <a:extLst>
              <a:ext uri="{FF2B5EF4-FFF2-40B4-BE49-F238E27FC236}">
                <a16:creationId xmlns:a16="http://schemas.microsoft.com/office/drawing/2014/main" id="{8AC692C8-9605-3078-EE6E-3B2114D92646}"/>
              </a:ext>
            </a:extLst>
          </p:cNvPr>
          <p:cNvSpPr>
            <a:spLocks noGrp="1"/>
          </p:cNvSpPr>
          <p:nvPr>
            <p:ph type="body" sz="quarter" idx="30" hasCustomPrompt="1"/>
          </p:nvPr>
        </p:nvSpPr>
        <p:spPr>
          <a:xfrm>
            <a:off x="7238992" y="3813417"/>
            <a:ext cx="2701925" cy="422155"/>
          </a:xfrm>
        </p:spPr>
        <p:txBody>
          <a:bodyPr/>
          <a:lstStyle>
            <a:lvl1pPr marL="0" indent="0">
              <a:buNone/>
              <a:defRPr lang="en-US" sz="2800" b="0" kern="1200" spc="100" baseline="0" dirty="0" smtClean="0">
                <a:solidFill>
                  <a:schemeClr val="tx1"/>
                </a:solidFill>
                <a:latin typeface="+mj-lt"/>
                <a:ea typeface="+mj-ea"/>
                <a:cs typeface="+mj-cs"/>
              </a:defRPr>
            </a:lvl1pPr>
            <a:lvl2pPr>
              <a:defRPr lang="en-US" sz="3600" b="1" kern="1200" spc="100" baseline="0" dirty="0" smtClean="0">
                <a:solidFill>
                  <a:schemeClr val="tx1"/>
                </a:solidFill>
                <a:latin typeface="+mj-lt"/>
                <a:ea typeface="+mj-ea"/>
                <a:cs typeface="+mj-cs"/>
              </a:defRPr>
            </a:lvl2pPr>
            <a:lvl3pPr>
              <a:defRPr lang="en-US" sz="3600" b="1" kern="1200" spc="100" baseline="0" dirty="0" smtClean="0">
                <a:solidFill>
                  <a:schemeClr val="tx1"/>
                </a:solidFill>
                <a:latin typeface="+mj-lt"/>
                <a:ea typeface="+mj-ea"/>
                <a:cs typeface="+mj-cs"/>
              </a:defRPr>
            </a:lvl3pPr>
            <a:lvl4pPr>
              <a:defRPr lang="en-US" sz="3600" b="1" kern="1200" spc="100" baseline="0" dirty="0" smtClean="0">
                <a:solidFill>
                  <a:schemeClr val="tx1"/>
                </a:solidFill>
                <a:latin typeface="+mj-lt"/>
                <a:ea typeface="+mj-ea"/>
                <a:cs typeface="+mj-cs"/>
              </a:defRPr>
            </a:lvl4pPr>
            <a:lvl5pPr>
              <a:defRPr lang="en-IN" sz="3600" b="1" kern="1200" spc="100" baseline="0" dirty="0">
                <a:solidFill>
                  <a:schemeClr val="tx1"/>
                </a:solidFill>
                <a:latin typeface="+mj-lt"/>
                <a:ea typeface="+mj-ea"/>
                <a:cs typeface="+mj-cs"/>
              </a:defRPr>
            </a:lvl5pPr>
          </a:lstStyle>
          <a:p>
            <a:pPr lvl="0"/>
            <a:r>
              <a:rPr lang="en-US"/>
              <a:t>Name here</a:t>
            </a:r>
            <a:endParaRPr lang="en-IN"/>
          </a:p>
        </p:txBody>
      </p:sp>
      <p:sp>
        <p:nvSpPr>
          <p:cNvPr id="15" name="Text Placeholder 10">
            <a:extLst>
              <a:ext uri="{FF2B5EF4-FFF2-40B4-BE49-F238E27FC236}">
                <a16:creationId xmlns:a16="http://schemas.microsoft.com/office/drawing/2014/main" id="{DB3A9E26-B778-2C83-2A58-7883CD6A529D}"/>
              </a:ext>
            </a:extLst>
          </p:cNvPr>
          <p:cNvSpPr>
            <a:spLocks noGrp="1"/>
          </p:cNvSpPr>
          <p:nvPr>
            <p:ph type="body" sz="quarter" idx="31" hasCustomPrompt="1"/>
          </p:nvPr>
        </p:nvSpPr>
        <p:spPr>
          <a:xfrm>
            <a:off x="7238992" y="4416670"/>
            <a:ext cx="2701925" cy="1044575"/>
          </a:xfrm>
        </p:spPr>
        <p:txBody>
          <a:bodyPr/>
          <a:lstStyle>
            <a:lvl1pPr marL="0" indent="0">
              <a:buNone/>
              <a:defRPr sz="1400"/>
            </a:lvl1pPr>
          </a:lstStyle>
          <a:p>
            <a:pPr lvl="0"/>
            <a:r>
              <a:rPr lang="en-US"/>
              <a:t>Example Title</a:t>
            </a:r>
          </a:p>
        </p:txBody>
      </p:sp>
    </p:spTree>
    <p:extLst>
      <p:ext uri="{BB962C8B-B14F-4D97-AF65-F5344CB8AC3E}">
        <p14:creationId xmlns:p14="http://schemas.microsoft.com/office/powerpoint/2010/main" val="36920565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quote layout">
    <p:spTree>
      <p:nvGrpSpPr>
        <p:cNvPr id="1" name=""/>
        <p:cNvGrpSpPr/>
        <p:nvPr/>
      </p:nvGrpSpPr>
      <p:grpSpPr>
        <a:xfrm>
          <a:off x="0" y="0"/>
          <a:ext cx="0" cy="0"/>
          <a:chOff x="0" y="0"/>
          <a:chExt cx="0" cy="0"/>
        </a:xfrm>
      </p:grpSpPr>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5" y="365125"/>
            <a:ext cx="4072303" cy="711200"/>
          </a:xfrm>
          <a:prstGeom prst="rect">
            <a:avLst/>
          </a:prstGeom>
        </p:spPr>
        <p:txBody>
          <a:bodyPr vert="horz" lIns="0" tIns="45720" rIns="91440" bIns="45720" rtlCol="0" anchor="ctr">
            <a:noAutofit/>
          </a:bodyPr>
          <a:lstStyle/>
          <a:p>
            <a:r>
              <a:rPr lang="en-US"/>
              <a:t>Click to edit Master title style</a:t>
            </a:r>
            <a:endParaRPr lang="en-IN"/>
          </a:p>
        </p:txBody>
      </p:sp>
      <p:sp>
        <p:nvSpPr>
          <p:cNvPr id="2" name="Slide Number Placeholder 4">
            <a:extLst>
              <a:ext uri="{FF2B5EF4-FFF2-40B4-BE49-F238E27FC236}">
                <a16:creationId xmlns:a16="http://schemas.microsoft.com/office/drawing/2014/main" id="{5862A15B-099A-7EA1-08CF-46C69B9EB1BC}"/>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accent1"/>
                </a:solidFill>
              </a:defRPr>
            </a:lvl1pPr>
          </a:lstStyle>
          <a:p>
            <a:fld id="{2CC51D1C-F4A4-48F1-91BB-32AFAD60AC88}" type="slidenum">
              <a:rPr lang="en-IN" smtClean="0"/>
              <a:pPr/>
              <a:t>‹#›</a:t>
            </a:fld>
            <a:endParaRPr lang="en-IN"/>
          </a:p>
        </p:txBody>
      </p:sp>
      <p:sp>
        <p:nvSpPr>
          <p:cNvPr id="3" name="Picture Placeholder 3">
            <a:extLst>
              <a:ext uri="{FF2B5EF4-FFF2-40B4-BE49-F238E27FC236}">
                <a16:creationId xmlns:a16="http://schemas.microsoft.com/office/drawing/2014/main" id="{69B7F7FD-39D8-4AED-8278-33F5DB00919F}"/>
              </a:ext>
            </a:extLst>
          </p:cNvPr>
          <p:cNvSpPr>
            <a:spLocks noGrp="1"/>
          </p:cNvSpPr>
          <p:nvPr>
            <p:ph type="pic" sz="quarter" idx="14"/>
          </p:nvPr>
        </p:nvSpPr>
        <p:spPr>
          <a:xfrm>
            <a:off x="5772152" y="0"/>
            <a:ext cx="3359149" cy="6858000"/>
          </a:xfrm>
          <a:custGeom>
            <a:avLst/>
            <a:gdLst>
              <a:gd name="connsiteX0" fmla="*/ 0 w 3359149"/>
              <a:gd name="connsiteY0" fmla="*/ 0 h 6858000"/>
              <a:gd name="connsiteX1" fmla="*/ 3359149 w 3359149"/>
              <a:gd name="connsiteY1" fmla="*/ 0 h 6858000"/>
              <a:gd name="connsiteX2" fmla="*/ 3359149 w 3359149"/>
              <a:gd name="connsiteY2" fmla="*/ 6858000 h 6858000"/>
              <a:gd name="connsiteX3" fmla="*/ 0 w 335914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359149" h="6858000">
                <a:moveTo>
                  <a:pt x="0" y="0"/>
                </a:moveTo>
                <a:lnTo>
                  <a:pt x="3359149" y="0"/>
                </a:lnTo>
                <a:lnTo>
                  <a:pt x="3359149" y="6858000"/>
                </a:lnTo>
                <a:lnTo>
                  <a:pt x="0" y="6858000"/>
                </a:lnTo>
                <a:close/>
              </a:path>
            </a:pathLst>
          </a:custGeom>
        </p:spPr>
        <p:txBody>
          <a:bodyPr wrap="square" anchor="ctr">
            <a:noAutofit/>
          </a:bodyPr>
          <a:lstStyle>
            <a:lvl1pPr marL="0" indent="0" algn="ctr">
              <a:buFontTx/>
              <a:buNone/>
              <a:defRPr sz="1000">
                <a:latin typeface="Poppins" panose="00000500000000000000" pitchFamily="2" charset="0"/>
                <a:cs typeface="Poppins" panose="00000500000000000000" pitchFamily="2" charset="0"/>
              </a:defRPr>
            </a:lvl1pPr>
          </a:lstStyle>
          <a:p>
            <a:endParaRPr lang="en-US"/>
          </a:p>
        </p:txBody>
      </p:sp>
      <p:sp>
        <p:nvSpPr>
          <p:cNvPr id="6" name="Text Placeholder 5">
            <a:extLst>
              <a:ext uri="{FF2B5EF4-FFF2-40B4-BE49-F238E27FC236}">
                <a16:creationId xmlns:a16="http://schemas.microsoft.com/office/drawing/2014/main" id="{E309A3C3-E1BA-FCC9-6D28-4B5F0633A50D}"/>
              </a:ext>
            </a:extLst>
          </p:cNvPr>
          <p:cNvSpPr>
            <a:spLocks noGrp="1"/>
          </p:cNvSpPr>
          <p:nvPr>
            <p:ph type="body" sz="quarter" idx="15"/>
          </p:nvPr>
        </p:nvSpPr>
        <p:spPr>
          <a:xfrm>
            <a:off x="895349" y="1376368"/>
            <a:ext cx="4503739" cy="4573587"/>
          </a:xfrm>
        </p:spPr>
        <p:txBody>
          <a:bodyPr/>
          <a:lstStyle>
            <a:lvl1pPr marL="0" indent="0">
              <a:buNone/>
              <a:defRPr sz="1800"/>
            </a:lvl1pPr>
          </a:lstStyle>
          <a:p>
            <a:pPr lvl="0"/>
            <a:r>
              <a:rPr lang="en-US"/>
              <a:t>Click to edit Master text styles</a:t>
            </a:r>
            <a:endParaRPr lang="en-IN"/>
          </a:p>
        </p:txBody>
      </p:sp>
    </p:spTree>
    <p:extLst>
      <p:ext uri="{BB962C8B-B14F-4D97-AF65-F5344CB8AC3E}">
        <p14:creationId xmlns:p14="http://schemas.microsoft.com/office/powerpoint/2010/main" val="26638723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ey backround layout">
    <p:bg>
      <p:bgPr>
        <a:solidFill>
          <a:schemeClr val="bg2">
            <a:lumMod val="95000"/>
          </a:schemeClr>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3D71BED-8364-9520-FF76-2CC7112D1416}"/>
              </a:ext>
            </a:extLst>
          </p:cNvPr>
          <p:cNvSpPr>
            <a:spLocks noGrp="1"/>
          </p:cNvSpPr>
          <p:nvPr>
            <p:ph type="body" sz="quarter" idx="10"/>
          </p:nvPr>
        </p:nvSpPr>
        <p:spPr>
          <a:xfrm>
            <a:off x="895351" y="1379220"/>
            <a:ext cx="10385424" cy="4570730"/>
          </a:xfrm>
        </p:spPr>
        <p:txBody>
          <a:bodyPr lIns="0"/>
          <a:lstStyle>
            <a:lvl1pPr marL="0" indent="0">
              <a:lnSpc>
                <a:spcPct val="100000"/>
              </a:lnSpc>
              <a:buNone/>
              <a:defRPr sz="1600"/>
            </a:lvl1pPr>
          </a:lstStyle>
          <a:p>
            <a:pPr lvl="0"/>
            <a:r>
              <a:rPr lang="en-US"/>
              <a:t>Click to edit Master text styles</a:t>
            </a:r>
          </a:p>
        </p:txBody>
      </p:sp>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p>
            <a:r>
              <a:rPr lang="en-US"/>
              <a:t>Click to edit Master title style</a:t>
            </a:r>
            <a:endParaRPr lang="en-IN"/>
          </a:p>
        </p:txBody>
      </p:sp>
      <p:sp>
        <p:nvSpPr>
          <p:cNvPr id="2" name="Slide Number Placeholder 4">
            <a:extLst>
              <a:ext uri="{FF2B5EF4-FFF2-40B4-BE49-F238E27FC236}">
                <a16:creationId xmlns:a16="http://schemas.microsoft.com/office/drawing/2014/main" id="{5862A15B-099A-7EA1-08CF-46C69B9EB1BC}"/>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accent1"/>
                </a:solidFill>
              </a:defRPr>
            </a:lvl1pPr>
          </a:lstStyle>
          <a:p>
            <a:fld id="{2CC51D1C-F4A4-48F1-91BB-32AFAD60AC88}" type="slidenum">
              <a:rPr lang="en-IN" smtClean="0"/>
              <a:pPr/>
              <a:t>‹#›</a:t>
            </a:fld>
            <a:endParaRPr lang="en-IN"/>
          </a:p>
        </p:txBody>
      </p:sp>
    </p:spTree>
    <p:extLst>
      <p:ext uri="{BB962C8B-B14F-4D97-AF65-F5344CB8AC3E}">
        <p14:creationId xmlns:p14="http://schemas.microsoft.com/office/powerpoint/2010/main" val="340114179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wo coloumn layou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3D71BED-8364-9520-FF76-2CC7112D1416}"/>
              </a:ext>
            </a:extLst>
          </p:cNvPr>
          <p:cNvSpPr>
            <a:spLocks noGrp="1"/>
          </p:cNvSpPr>
          <p:nvPr>
            <p:ph type="body" sz="quarter" idx="10"/>
          </p:nvPr>
        </p:nvSpPr>
        <p:spPr>
          <a:xfrm>
            <a:off x="895354" y="1379220"/>
            <a:ext cx="4960327" cy="4570730"/>
          </a:xfrm>
        </p:spPr>
        <p:txBody>
          <a:bodyPr lIns="0"/>
          <a:lstStyle>
            <a:lvl1pPr marL="0" indent="0">
              <a:lnSpc>
                <a:spcPct val="100000"/>
              </a:lnSpc>
              <a:buNone/>
              <a:defRPr sz="1600"/>
            </a:lvl1pPr>
          </a:lstStyle>
          <a:p>
            <a:pPr lvl="0"/>
            <a:r>
              <a:rPr lang="en-US"/>
              <a:t>Click to edit Master text styles</a:t>
            </a:r>
          </a:p>
        </p:txBody>
      </p:sp>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p>
            <a:r>
              <a:rPr lang="en-US"/>
              <a:t>Click to edit Master title style</a:t>
            </a:r>
            <a:endParaRPr lang="en-IN"/>
          </a:p>
        </p:txBody>
      </p:sp>
      <p:sp>
        <p:nvSpPr>
          <p:cNvPr id="4" name="Text Placeholder 4">
            <a:extLst>
              <a:ext uri="{FF2B5EF4-FFF2-40B4-BE49-F238E27FC236}">
                <a16:creationId xmlns:a16="http://schemas.microsoft.com/office/drawing/2014/main" id="{E47E575F-A08B-BD0A-C8DA-53DEF17BDD4A}"/>
              </a:ext>
            </a:extLst>
          </p:cNvPr>
          <p:cNvSpPr>
            <a:spLocks noGrp="1"/>
          </p:cNvSpPr>
          <p:nvPr>
            <p:ph type="body" sz="quarter" idx="11"/>
          </p:nvPr>
        </p:nvSpPr>
        <p:spPr>
          <a:xfrm>
            <a:off x="6320453" y="1379220"/>
            <a:ext cx="4960327" cy="4570730"/>
          </a:xfrm>
        </p:spPr>
        <p:txBody>
          <a:bodyPr lIns="0"/>
          <a:lstStyle>
            <a:lvl1pPr marL="0" indent="0">
              <a:lnSpc>
                <a:spcPct val="100000"/>
              </a:lnSpc>
              <a:buNone/>
              <a:defRPr sz="1600"/>
            </a:lvl1pPr>
          </a:lstStyle>
          <a:p>
            <a:pPr lvl="0"/>
            <a:r>
              <a:rPr lang="en-US"/>
              <a:t>Click to edit Master text styles</a:t>
            </a:r>
          </a:p>
        </p:txBody>
      </p:sp>
    </p:spTree>
    <p:extLst>
      <p:ext uri="{BB962C8B-B14F-4D97-AF65-F5344CB8AC3E}">
        <p14:creationId xmlns:p14="http://schemas.microsoft.com/office/powerpoint/2010/main" val="157877394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3976" userDrawn="1">
          <p15:clr>
            <a:srgbClr val="FBAE40"/>
          </p15:clr>
        </p15:guide>
        <p15:guide id="4" pos="370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hree coloumn layou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3D71BED-8364-9520-FF76-2CC7112D1416}"/>
              </a:ext>
            </a:extLst>
          </p:cNvPr>
          <p:cNvSpPr>
            <a:spLocks noGrp="1"/>
          </p:cNvSpPr>
          <p:nvPr>
            <p:ph type="body" sz="quarter" idx="10"/>
          </p:nvPr>
        </p:nvSpPr>
        <p:spPr>
          <a:xfrm>
            <a:off x="895353" y="1379220"/>
            <a:ext cx="3162299" cy="4570730"/>
          </a:xfrm>
        </p:spPr>
        <p:txBody>
          <a:bodyPr lIns="0"/>
          <a:lstStyle>
            <a:lvl1pPr marL="0" indent="0">
              <a:lnSpc>
                <a:spcPct val="100000"/>
              </a:lnSpc>
              <a:buNone/>
              <a:defRPr sz="1600"/>
            </a:lvl1pPr>
          </a:lstStyle>
          <a:p>
            <a:pPr lvl="0"/>
            <a:r>
              <a:rPr lang="en-US"/>
              <a:t>Click to edit Master text styles</a:t>
            </a:r>
          </a:p>
        </p:txBody>
      </p:sp>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p>
            <a:r>
              <a:rPr lang="en-US"/>
              <a:t>Click to edit Master title style</a:t>
            </a:r>
            <a:endParaRPr lang="en-IN"/>
          </a:p>
        </p:txBody>
      </p:sp>
      <p:sp>
        <p:nvSpPr>
          <p:cNvPr id="11" name="Text Placeholder 4">
            <a:extLst>
              <a:ext uri="{FF2B5EF4-FFF2-40B4-BE49-F238E27FC236}">
                <a16:creationId xmlns:a16="http://schemas.microsoft.com/office/drawing/2014/main" id="{60F65922-D44B-3728-8724-C7D880D13C5E}"/>
              </a:ext>
            </a:extLst>
          </p:cNvPr>
          <p:cNvSpPr>
            <a:spLocks noGrp="1"/>
          </p:cNvSpPr>
          <p:nvPr>
            <p:ph type="body" sz="quarter" idx="11"/>
          </p:nvPr>
        </p:nvSpPr>
        <p:spPr>
          <a:xfrm>
            <a:off x="4522789" y="1379220"/>
            <a:ext cx="3143248" cy="4570730"/>
          </a:xfrm>
        </p:spPr>
        <p:txBody>
          <a:bodyPr lIns="0"/>
          <a:lstStyle>
            <a:lvl1pPr marL="0" indent="0">
              <a:lnSpc>
                <a:spcPct val="100000"/>
              </a:lnSpc>
              <a:buNone/>
              <a:defRPr sz="1600"/>
            </a:lvl1pPr>
          </a:lstStyle>
          <a:p>
            <a:pPr lvl="0"/>
            <a:r>
              <a:rPr lang="en-US"/>
              <a:t>Click to edit Master text styles</a:t>
            </a:r>
          </a:p>
        </p:txBody>
      </p:sp>
      <p:sp>
        <p:nvSpPr>
          <p:cNvPr id="12" name="Text Placeholder 4">
            <a:extLst>
              <a:ext uri="{FF2B5EF4-FFF2-40B4-BE49-F238E27FC236}">
                <a16:creationId xmlns:a16="http://schemas.microsoft.com/office/drawing/2014/main" id="{45F651CE-3698-4932-E562-280765306EFB}"/>
              </a:ext>
            </a:extLst>
          </p:cNvPr>
          <p:cNvSpPr>
            <a:spLocks noGrp="1"/>
          </p:cNvSpPr>
          <p:nvPr>
            <p:ph type="body" sz="quarter" idx="12"/>
          </p:nvPr>
        </p:nvSpPr>
        <p:spPr>
          <a:xfrm>
            <a:off x="8131176" y="1379220"/>
            <a:ext cx="3143248" cy="4570730"/>
          </a:xfrm>
        </p:spPr>
        <p:txBody>
          <a:bodyPr lIns="0"/>
          <a:lstStyle>
            <a:lvl1pPr marL="0" indent="0">
              <a:lnSpc>
                <a:spcPct val="100000"/>
              </a:lnSpc>
              <a:buNone/>
              <a:defRPr sz="1600"/>
            </a:lvl1pPr>
          </a:lstStyle>
          <a:p>
            <a:pPr lvl="0"/>
            <a:r>
              <a:rPr lang="en-US"/>
              <a:t>Click to edit Master text styles</a:t>
            </a:r>
          </a:p>
        </p:txBody>
      </p:sp>
    </p:spTree>
    <p:extLst>
      <p:ext uri="{BB962C8B-B14F-4D97-AF65-F5344CB8AC3E}">
        <p14:creationId xmlns:p14="http://schemas.microsoft.com/office/powerpoint/2010/main" val="2237943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5111" userDrawn="1">
          <p15:clr>
            <a:srgbClr val="FBAE40"/>
          </p15:clr>
        </p15:guide>
        <p15:guide id="3" pos="4839" userDrawn="1">
          <p15:clr>
            <a:srgbClr val="FBAE40"/>
          </p15:clr>
        </p15:guide>
        <p15:guide id="4" pos="2571" userDrawn="1">
          <p15:clr>
            <a:srgbClr val="FBAE40"/>
          </p15:clr>
        </p15:guide>
        <p15:guide id="5" pos="284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3D71BED-8364-9520-FF76-2CC7112D1416}"/>
              </a:ext>
            </a:extLst>
          </p:cNvPr>
          <p:cNvSpPr>
            <a:spLocks noGrp="1"/>
          </p:cNvSpPr>
          <p:nvPr>
            <p:ph type="body" sz="quarter" idx="10"/>
          </p:nvPr>
        </p:nvSpPr>
        <p:spPr>
          <a:xfrm>
            <a:off x="895351" y="1379220"/>
            <a:ext cx="10385424" cy="4570730"/>
          </a:xfrm>
        </p:spPr>
        <p:txBody>
          <a:bodyPr lIns="0"/>
          <a:lstStyle>
            <a:lvl1pPr marL="0" indent="0">
              <a:lnSpc>
                <a:spcPct val="100000"/>
              </a:lnSpc>
              <a:buNone/>
              <a:defRPr sz="1600"/>
            </a:lvl1pPr>
          </a:lstStyle>
          <a:p>
            <a:pPr lvl="0"/>
            <a:r>
              <a:rPr lang="en-US"/>
              <a:t>Click to edit Master text styles</a:t>
            </a:r>
          </a:p>
        </p:txBody>
      </p:sp>
      <p:sp>
        <p:nvSpPr>
          <p:cNvPr id="8" name="Title Placeholder 7">
            <a:extLst>
              <a:ext uri="{FF2B5EF4-FFF2-40B4-BE49-F238E27FC236}">
                <a16:creationId xmlns:a16="http://schemas.microsoft.com/office/drawing/2014/main" id="{5E19BFF2-F1B2-CEF0-6EE6-A84A2474E6CD}"/>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p>
            <a:r>
              <a:rPr lang="en-US"/>
              <a:t>Click to edit Master title style</a:t>
            </a:r>
            <a:endParaRPr lang="en-IN"/>
          </a:p>
        </p:txBody>
      </p:sp>
    </p:spTree>
    <p:extLst>
      <p:ext uri="{BB962C8B-B14F-4D97-AF65-F5344CB8AC3E}">
        <p14:creationId xmlns:p14="http://schemas.microsoft.com/office/powerpoint/2010/main" val="259787860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268A2703-455E-23DD-2DC3-5270C17EEBA9}"/>
              </a:ext>
            </a:extLst>
          </p:cNvPr>
          <p:cNvGrpSpPr/>
          <p:nvPr userDrawn="1"/>
        </p:nvGrpSpPr>
        <p:grpSpPr>
          <a:xfrm>
            <a:off x="12758480" y="105559"/>
            <a:ext cx="1275083" cy="6095216"/>
            <a:chOff x="12758459" y="105559"/>
            <a:chExt cx="1275082" cy="6095216"/>
          </a:xfrm>
        </p:grpSpPr>
        <p:sp>
          <p:nvSpPr>
            <p:cNvPr id="2" name="Rectangle 1">
              <a:extLst>
                <a:ext uri="{FF2B5EF4-FFF2-40B4-BE49-F238E27FC236}">
                  <a16:creationId xmlns:a16="http://schemas.microsoft.com/office/drawing/2014/main" id="{6D88514C-8BEB-2B4F-44D7-16E5B238838C}"/>
                </a:ext>
              </a:extLst>
            </p:cNvPr>
            <p:cNvSpPr/>
            <p:nvPr userDrawn="1"/>
          </p:nvSpPr>
          <p:spPr>
            <a:xfrm>
              <a:off x="12832184" y="419368"/>
              <a:ext cx="1127632" cy="701515"/>
            </a:xfrm>
            <a:prstGeom prst="rect">
              <a:avLst/>
            </a:prstGeom>
            <a:solidFill>
              <a:srgbClr val="0216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IN" sz="1400"/>
                <a:t>#02163a</a:t>
              </a:r>
            </a:p>
          </p:txBody>
        </p:sp>
        <p:sp>
          <p:nvSpPr>
            <p:cNvPr id="3" name="Rectangle 2">
              <a:extLst>
                <a:ext uri="{FF2B5EF4-FFF2-40B4-BE49-F238E27FC236}">
                  <a16:creationId xmlns:a16="http://schemas.microsoft.com/office/drawing/2014/main" id="{4DC518C6-89AA-EB04-2178-C7395C783D7A}"/>
                </a:ext>
              </a:extLst>
            </p:cNvPr>
            <p:cNvSpPr/>
            <p:nvPr userDrawn="1"/>
          </p:nvSpPr>
          <p:spPr>
            <a:xfrm>
              <a:off x="12758459" y="1679738"/>
              <a:ext cx="1275082" cy="701515"/>
            </a:xfrm>
            <a:prstGeom prst="rect">
              <a:avLst/>
            </a:prstGeom>
            <a:solidFill>
              <a:srgbClr val="DCDF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400">
                  <a:solidFill>
                    <a:schemeClr val="tx1"/>
                  </a:solidFill>
                </a:rPr>
                <a:t>#dcdfe3</a:t>
              </a:r>
              <a:endParaRPr lang="en-IN" sz="1400">
                <a:solidFill>
                  <a:schemeClr val="tx1"/>
                </a:solidFill>
              </a:endParaRPr>
            </a:p>
          </p:txBody>
        </p:sp>
        <p:sp>
          <p:nvSpPr>
            <p:cNvPr id="18" name="TextBox 17">
              <a:extLst>
                <a:ext uri="{FF2B5EF4-FFF2-40B4-BE49-F238E27FC236}">
                  <a16:creationId xmlns:a16="http://schemas.microsoft.com/office/drawing/2014/main" id="{D81DB917-1534-3CC9-76B3-F061561F96FB}"/>
                </a:ext>
              </a:extLst>
            </p:cNvPr>
            <p:cNvSpPr txBox="1"/>
            <p:nvPr userDrawn="1"/>
          </p:nvSpPr>
          <p:spPr>
            <a:xfrm>
              <a:off x="12883828" y="105559"/>
              <a:ext cx="1059905" cy="307777"/>
            </a:xfrm>
            <a:prstGeom prst="rect">
              <a:avLst/>
            </a:prstGeom>
            <a:noFill/>
          </p:spPr>
          <p:txBody>
            <a:bodyPr wrap="none" rtlCol="0">
              <a:spAutoFit/>
            </a:bodyPr>
            <a:lstStyle/>
            <a:p>
              <a:r>
                <a:rPr lang="en-IN" sz="1400"/>
                <a:t>LMA Navy </a:t>
              </a:r>
            </a:p>
          </p:txBody>
        </p:sp>
        <p:sp>
          <p:nvSpPr>
            <p:cNvPr id="19" name="TextBox 18">
              <a:extLst>
                <a:ext uri="{FF2B5EF4-FFF2-40B4-BE49-F238E27FC236}">
                  <a16:creationId xmlns:a16="http://schemas.microsoft.com/office/drawing/2014/main" id="{9DB652F6-75CC-312B-21E8-4F74D1B4969C}"/>
                </a:ext>
              </a:extLst>
            </p:cNvPr>
            <p:cNvSpPr txBox="1"/>
            <p:nvPr userDrawn="1"/>
          </p:nvSpPr>
          <p:spPr>
            <a:xfrm>
              <a:off x="12832184" y="1365929"/>
              <a:ext cx="1127632" cy="307777"/>
            </a:xfrm>
            <a:prstGeom prst="rect">
              <a:avLst/>
            </a:prstGeom>
            <a:noFill/>
          </p:spPr>
          <p:txBody>
            <a:bodyPr wrap="square" rtlCol="0">
              <a:spAutoFit/>
            </a:bodyPr>
            <a:lstStyle/>
            <a:p>
              <a:r>
                <a:rPr lang="en-IN" sz="1400"/>
                <a:t>LMA Grey</a:t>
              </a:r>
            </a:p>
          </p:txBody>
        </p:sp>
        <p:sp>
          <p:nvSpPr>
            <p:cNvPr id="20" name="TextBox 19">
              <a:extLst>
                <a:ext uri="{FF2B5EF4-FFF2-40B4-BE49-F238E27FC236}">
                  <a16:creationId xmlns:a16="http://schemas.microsoft.com/office/drawing/2014/main" id="{DD277D61-E740-4601-A295-C14327C8C9D7}"/>
                </a:ext>
              </a:extLst>
            </p:cNvPr>
            <p:cNvSpPr txBox="1"/>
            <p:nvPr userDrawn="1"/>
          </p:nvSpPr>
          <p:spPr>
            <a:xfrm>
              <a:off x="12812446" y="2626299"/>
              <a:ext cx="1167107" cy="307777"/>
            </a:xfrm>
            <a:prstGeom prst="rect">
              <a:avLst/>
            </a:prstGeom>
            <a:noFill/>
          </p:spPr>
          <p:txBody>
            <a:bodyPr wrap="square" rtlCol="0">
              <a:spAutoFit/>
            </a:bodyPr>
            <a:lstStyle/>
            <a:p>
              <a:r>
                <a:rPr lang="en-IN" sz="1400"/>
                <a:t>LMA Yellow</a:t>
              </a:r>
            </a:p>
          </p:txBody>
        </p:sp>
        <p:sp>
          <p:nvSpPr>
            <p:cNvPr id="21" name="TextBox 20">
              <a:extLst>
                <a:ext uri="{FF2B5EF4-FFF2-40B4-BE49-F238E27FC236}">
                  <a16:creationId xmlns:a16="http://schemas.microsoft.com/office/drawing/2014/main" id="{42748CC0-CE64-A03D-C561-71C135AB26E1}"/>
                </a:ext>
              </a:extLst>
            </p:cNvPr>
            <p:cNvSpPr txBox="1"/>
            <p:nvPr userDrawn="1"/>
          </p:nvSpPr>
          <p:spPr>
            <a:xfrm>
              <a:off x="12812446" y="3937145"/>
              <a:ext cx="1167108" cy="307777"/>
            </a:xfrm>
            <a:prstGeom prst="rect">
              <a:avLst/>
            </a:prstGeom>
            <a:noFill/>
          </p:spPr>
          <p:txBody>
            <a:bodyPr wrap="square" rtlCol="0">
              <a:spAutoFit/>
            </a:bodyPr>
            <a:lstStyle/>
            <a:p>
              <a:r>
                <a:rPr lang="en-IN" sz="1400"/>
                <a:t>LMA Green</a:t>
              </a:r>
            </a:p>
          </p:txBody>
        </p:sp>
        <p:sp>
          <p:nvSpPr>
            <p:cNvPr id="22" name="TextBox 21">
              <a:extLst>
                <a:ext uri="{FF2B5EF4-FFF2-40B4-BE49-F238E27FC236}">
                  <a16:creationId xmlns:a16="http://schemas.microsoft.com/office/drawing/2014/main" id="{1CF8A48A-6BDD-0B9A-73C6-EDC05175A1D2}"/>
                </a:ext>
              </a:extLst>
            </p:cNvPr>
            <p:cNvSpPr txBox="1"/>
            <p:nvPr userDrawn="1"/>
          </p:nvSpPr>
          <p:spPr>
            <a:xfrm>
              <a:off x="12900762" y="5191483"/>
              <a:ext cx="990474" cy="307777"/>
            </a:xfrm>
            <a:prstGeom prst="rect">
              <a:avLst/>
            </a:prstGeom>
            <a:noFill/>
          </p:spPr>
          <p:txBody>
            <a:bodyPr wrap="square" rtlCol="0">
              <a:spAutoFit/>
            </a:bodyPr>
            <a:lstStyle/>
            <a:p>
              <a:r>
                <a:rPr lang="en-IN" sz="1400"/>
                <a:t>LMA Blue</a:t>
              </a:r>
            </a:p>
          </p:txBody>
        </p:sp>
        <p:sp>
          <p:nvSpPr>
            <p:cNvPr id="23" name="Rectangle 22">
              <a:extLst>
                <a:ext uri="{FF2B5EF4-FFF2-40B4-BE49-F238E27FC236}">
                  <a16:creationId xmlns:a16="http://schemas.microsoft.com/office/drawing/2014/main" id="{1D174CBB-C637-AB07-9491-FE0FA61E198A}"/>
                </a:ext>
              </a:extLst>
            </p:cNvPr>
            <p:cNvSpPr/>
            <p:nvPr userDrawn="1"/>
          </p:nvSpPr>
          <p:spPr>
            <a:xfrm>
              <a:off x="12758459" y="2934938"/>
              <a:ext cx="1275082" cy="701515"/>
            </a:xfrm>
            <a:prstGeom prst="rect">
              <a:avLst/>
            </a:prstGeom>
            <a:solidFill>
              <a:srgbClr val="FFB51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400">
                  <a:solidFill>
                    <a:schemeClr val="tx1"/>
                  </a:solidFill>
                </a:rPr>
                <a:t>#ffb51a</a:t>
              </a:r>
              <a:endParaRPr lang="en-IN" sz="1400">
                <a:solidFill>
                  <a:schemeClr val="tx1"/>
                </a:solidFill>
              </a:endParaRPr>
            </a:p>
          </p:txBody>
        </p:sp>
        <p:sp>
          <p:nvSpPr>
            <p:cNvPr id="24" name="Rectangle 23">
              <a:extLst>
                <a:ext uri="{FF2B5EF4-FFF2-40B4-BE49-F238E27FC236}">
                  <a16:creationId xmlns:a16="http://schemas.microsoft.com/office/drawing/2014/main" id="{A373E4CE-D9AF-89F5-1AD0-5871E39AE81C}"/>
                </a:ext>
              </a:extLst>
            </p:cNvPr>
            <p:cNvSpPr/>
            <p:nvPr userDrawn="1"/>
          </p:nvSpPr>
          <p:spPr>
            <a:xfrm>
              <a:off x="12758459" y="4244922"/>
              <a:ext cx="1275082" cy="701515"/>
            </a:xfrm>
            <a:prstGeom prst="rect">
              <a:avLst/>
            </a:prstGeom>
            <a:solidFill>
              <a:srgbClr val="21B6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400">
                  <a:solidFill>
                    <a:schemeClr val="tx1"/>
                  </a:solidFill>
                </a:rPr>
                <a:t>#21b650</a:t>
              </a:r>
              <a:endParaRPr lang="en-IN" sz="1400">
                <a:solidFill>
                  <a:schemeClr val="tx1"/>
                </a:solidFill>
              </a:endParaRPr>
            </a:p>
          </p:txBody>
        </p:sp>
        <p:sp>
          <p:nvSpPr>
            <p:cNvPr id="25" name="Rectangle 24">
              <a:extLst>
                <a:ext uri="{FF2B5EF4-FFF2-40B4-BE49-F238E27FC236}">
                  <a16:creationId xmlns:a16="http://schemas.microsoft.com/office/drawing/2014/main" id="{11F06627-AB19-A3EE-40CB-63D5E2579766}"/>
                </a:ext>
              </a:extLst>
            </p:cNvPr>
            <p:cNvSpPr/>
            <p:nvPr userDrawn="1"/>
          </p:nvSpPr>
          <p:spPr>
            <a:xfrm>
              <a:off x="12758459" y="5499260"/>
              <a:ext cx="1275082" cy="701515"/>
            </a:xfrm>
            <a:prstGeom prst="rect">
              <a:avLst/>
            </a:prstGeom>
            <a:solidFill>
              <a:srgbClr val="2B9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400">
                  <a:solidFill>
                    <a:schemeClr val="tx1"/>
                  </a:solidFill>
                </a:rPr>
                <a:t>#2b96ee</a:t>
              </a:r>
              <a:endParaRPr lang="en-IN" sz="1400">
                <a:solidFill>
                  <a:schemeClr val="tx1"/>
                </a:solidFill>
              </a:endParaRPr>
            </a:p>
          </p:txBody>
        </p:sp>
      </p:grpSp>
      <p:sp>
        <p:nvSpPr>
          <p:cNvPr id="8" name="Title Placeholder 7">
            <a:extLst>
              <a:ext uri="{FF2B5EF4-FFF2-40B4-BE49-F238E27FC236}">
                <a16:creationId xmlns:a16="http://schemas.microsoft.com/office/drawing/2014/main" id="{95F62C77-76AC-3B48-8ABD-9F98CD9587A8}"/>
              </a:ext>
            </a:extLst>
          </p:cNvPr>
          <p:cNvSpPr>
            <a:spLocks noGrp="1"/>
          </p:cNvSpPr>
          <p:nvPr>
            <p:ph type="title"/>
          </p:nvPr>
        </p:nvSpPr>
        <p:spPr>
          <a:xfrm>
            <a:off x="895351" y="365125"/>
            <a:ext cx="10385424" cy="711200"/>
          </a:xfrm>
          <a:prstGeom prst="rect">
            <a:avLst/>
          </a:prstGeom>
        </p:spPr>
        <p:txBody>
          <a:bodyPr vert="horz" lIns="0" tIns="45720" rIns="91440" bIns="45720" rtlCol="0" anchor="ctr">
            <a:noAutofit/>
          </a:bodyPr>
          <a:lstStyle/>
          <a:p>
            <a:r>
              <a:rPr lang="en-US"/>
              <a:t>Click to edit Master title style</a:t>
            </a:r>
            <a:endParaRPr lang="en-IN"/>
          </a:p>
        </p:txBody>
      </p:sp>
      <p:sp>
        <p:nvSpPr>
          <p:cNvPr id="9" name="Text Placeholder 8">
            <a:extLst>
              <a:ext uri="{FF2B5EF4-FFF2-40B4-BE49-F238E27FC236}">
                <a16:creationId xmlns:a16="http://schemas.microsoft.com/office/drawing/2014/main" id="{EE150D67-656C-CAA1-1D48-6809236E3F60}"/>
              </a:ext>
            </a:extLst>
          </p:cNvPr>
          <p:cNvSpPr>
            <a:spLocks noGrp="1"/>
          </p:cNvSpPr>
          <p:nvPr>
            <p:ph type="body" idx="1"/>
          </p:nvPr>
        </p:nvSpPr>
        <p:spPr>
          <a:xfrm>
            <a:off x="914400" y="1397000"/>
            <a:ext cx="10385424" cy="4552950"/>
          </a:xfrm>
          <a:prstGeom prst="rect">
            <a:avLst/>
          </a:prstGeom>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4">
            <a:extLst>
              <a:ext uri="{FF2B5EF4-FFF2-40B4-BE49-F238E27FC236}">
                <a16:creationId xmlns:a16="http://schemas.microsoft.com/office/drawing/2014/main" id="{017320E2-503A-E298-AC76-B041222857B6}"/>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accent1"/>
                </a:solidFill>
              </a:defRPr>
            </a:lvl1pPr>
          </a:lstStyle>
          <a:p>
            <a:fld id="{2CC51D1C-F4A4-48F1-91BB-32AFAD60AC88}" type="slidenum">
              <a:rPr lang="en-IN" smtClean="0"/>
              <a:pPr/>
              <a:t>‹#›</a:t>
            </a:fld>
            <a:endParaRPr lang="en-IN"/>
          </a:p>
        </p:txBody>
      </p:sp>
      <p:pic>
        <p:nvPicPr>
          <p:cNvPr id="6" name="Picture 5">
            <a:extLst>
              <a:ext uri="{FF2B5EF4-FFF2-40B4-BE49-F238E27FC236}">
                <a16:creationId xmlns:a16="http://schemas.microsoft.com/office/drawing/2014/main" id="{2821BA7B-095D-E162-58E5-1820307DF789}"/>
              </a:ext>
            </a:extLst>
          </p:cNvPr>
          <p:cNvPicPr>
            <a:picLocks noChangeAspect="1"/>
          </p:cNvPicPr>
          <p:nvPr userDrawn="1"/>
        </p:nvPicPr>
        <p:blipFill>
          <a:blip r:embed="rId15"/>
          <a:stretch>
            <a:fillRect/>
          </a:stretch>
        </p:blipFill>
        <p:spPr>
          <a:xfrm>
            <a:off x="895352" y="6232371"/>
            <a:ext cx="1676398" cy="296231"/>
          </a:xfrm>
          <a:prstGeom prst="rect">
            <a:avLst/>
          </a:prstGeom>
        </p:spPr>
      </p:pic>
    </p:spTree>
    <p:extLst>
      <p:ext uri="{BB962C8B-B14F-4D97-AF65-F5344CB8AC3E}">
        <p14:creationId xmlns:p14="http://schemas.microsoft.com/office/powerpoint/2010/main" val="2281859590"/>
      </p:ext>
    </p:extLst>
  </p:cSld>
  <p:clrMap bg1="lt1" tx1="dk1" bg2="lt2" tx2="dk2" accent1="accent1" accent2="accent2" accent3="accent3" accent4="accent4" accent5="accent5" accent6="accent6" hlink="hlink" folHlink="folHlink"/>
  <p:sldLayoutIdLst>
    <p:sldLayoutId id="2147483650" r:id="rId1"/>
    <p:sldLayoutId id="2147483702" r:id="rId2"/>
    <p:sldLayoutId id="2147483709" r:id="rId3"/>
    <p:sldLayoutId id="2147483703" r:id="rId4"/>
    <p:sldLayoutId id="2147483649" r:id="rId5"/>
    <p:sldLayoutId id="2147483714" r:id="rId6"/>
    <p:sldLayoutId id="2147483706" r:id="rId7"/>
    <p:sldLayoutId id="2147483713" r:id="rId8"/>
    <p:sldLayoutId id="2147483705" r:id="rId9"/>
    <p:sldLayoutId id="2147483704" r:id="rId10"/>
    <p:sldLayoutId id="2147483701" r:id="rId11"/>
    <p:sldLayoutId id="2147483707" r:id="rId12"/>
    <p:sldLayoutId id="2147483700" r:id="rId13"/>
  </p:sldLayoutIdLst>
  <p:hf hdr="0" ftr="0" dt="0"/>
  <p:txStyles>
    <p:titleStyle>
      <a:lvl1pPr algn="l" defTabSz="914354" rtl="0" eaLnBrk="1" latinLnBrk="0" hangingPunct="1">
        <a:lnSpc>
          <a:spcPct val="90000"/>
        </a:lnSpc>
        <a:spcBef>
          <a:spcPct val="0"/>
        </a:spcBef>
        <a:buNone/>
        <a:defRPr sz="3600" b="0" kern="1200" spc="100" baseline="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DM Sans" pitchFamily="2"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4" orient="horz" pos="3748" userDrawn="1">
          <p15:clr>
            <a:srgbClr val="F26B43"/>
          </p15:clr>
        </p15:guide>
        <p15:guide id="6" pos="7107" userDrawn="1">
          <p15:clr>
            <a:srgbClr val="F26B43"/>
          </p15:clr>
        </p15:guide>
        <p15:guide id="8" pos="551" userDrawn="1">
          <p15:clr>
            <a:srgbClr val="F26B43"/>
          </p15:clr>
        </p15:guide>
        <p15:guide id="9" orient="horz" pos="686" userDrawn="1">
          <p15:clr>
            <a:srgbClr val="F26B43"/>
          </p15:clr>
        </p15:guide>
        <p15:guide id="10" orient="horz" pos="867"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mailto:lmadocs@lma.Eu.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18/10/relationships/comments" Target="../comments/modernComment_199_8F001C80.xml"/><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microsoft.com/office/2018/10/relationships/comments" Target="../comments/modernComment_197_E646DC18.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hyperlink" Target="mailto:lmadocs@lma.Eu.Co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CF8EA-9BC5-0C30-4788-76523EE6EF98}"/>
            </a:ext>
          </a:extLst>
        </p:cNvPr>
        <p:cNvGrpSpPr/>
        <p:nvPr/>
      </p:nvGrpSpPr>
      <p:grpSpPr>
        <a:xfrm>
          <a:off x="0" y="0"/>
          <a:ext cx="0" cy="0"/>
          <a:chOff x="0" y="0"/>
          <a:chExt cx="0" cy="0"/>
        </a:xfrm>
      </p:grpSpPr>
      <p:sp>
        <p:nvSpPr>
          <p:cNvPr id="26" name="Title 25">
            <a:extLst>
              <a:ext uri="{FF2B5EF4-FFF2-40B4-BE49-F238E27FC236}">
                <a16:creationId xmlns:a16="http://schemas.microsoft.com/office/drawing/2014/main" id="{1B12090B-62F4-FD21-6E64-BAE39A0AAC49}"/>
              </a:ext>
            </a:extLst>
          </p:cNvPr>
          <p:cNvSpPr>
            <a:spLocks noGrp="1"/>
          </p:cNvSpPr>
          <p:nvPr>
            <p:ph type="title"/>
          </p:nvPr>
        </p:nvSpPr>
        <p:spPr>
          <a:xfrm>
            <a:off x="895351" y="2560867"/>
            <a:ext cx="6076951" cy="1095375"/>
          </a:xfrm>
        </p:spPr>
        <p:txBody>
          <a:bodyPr/>
          <a:lstStyle/>
          <a:p>
            <a:r>
              <a:rPr lang="da-DK">
                <a:solidFill>
                  <a:schemeClr val="accent5"/>
                </a:solidFill>
              </a:rPr>
              <a:t>LMA Documentation </a:t>
            </a:r>
            <a:r>
              <a:rPr lang="da-DK"/>
              <a:t>Progress</a:t>
            </a:r>
          </a:p>
        </p:txBody>
      </p:sp>
      <p:sp>
        <p:nvSpPr>
          <p:cNvPr id="3" name="Content Placeholder 2">
            <a:extLst>
              <a:ext uri="{FF2B5EF4-FFF2-40B4-BE49-F238E27FC236}">
                <a16:creationId xmlns:a16="http://schemas.microsoft.com/office/drawing/2014/main" id="{5B4C6F74-DFEA-E866-AD48-5F6C7ED807E6}"/>
              </a:ext>
            </a:extLst>
          </p:cNvPr>
          <p:cNvSpPr>
            <a:spLocks noGrp="1"/>
          </p:cNvSpPr>
          <p:nvPr>
            <p:ph idx="1"/>
          </p:nvPr>
        </p:nvSpPr>
        <p:spPr>
          <a:xfrm>
            <a:off x="914400" y="4374647"/>
            <a:ext cx="5049328" cy="626836"/>
          </a:xfrm>
        </p:spPr>
        <p:txBody>
          <a:bodyPr/>
          <a:lstStyle/>
          <a:p>
            <a:pPr marL="0" indent="0"/>
            <a:r>
              <a:rPr lang="en-US"/>
              <a:t>For any questions or further information,  please contact </a:t>
            </a:r>
            <a:r>
              <a:rPr lang="en-US">
                <a:hlinkClick r:id="rId3"/>
              </a:rPr>
              <a:t>lmadocs@lma.eu.com</a:t>
            </a:r>
            <a:endParaRPr lang="en-US"/>
          </a:p>
        </p:txBody>
      </p:sp>
      <p:cxnSp>
        <p:nvCxnSpPr>
          <p:cNvPr id="5" name="Straight Connector 4">
            <a:extLst>
              <a:ext uri="{FF2B5EF4-FFF2-40B4-BE49-F238E27FC236}">
                <a16:creationId xmlns:a16="http://schemas.microsoft.com/office/drawing/2014/main" id="{BD74DF61-7FF7-E5A4-3E32-01ADF1C20978}"/>
              </a:ext>
            </a:extLst>
          </p:cNvPr>
          <p:cNvCxnSpPr/>
          <p:nvPr/>
        </p:nvCxnSpPr>
        <p:spPr>
          <a:xfrm>
            <a:off x="895352" y="4102104"/>
            <a:ext cx="301925"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5" name="Content Placeholder 2">
            <a:extLst>
              <a:ext uri="{FF2B5EF4-FFF2-40B4-BE49-F238E27FC236}">
                <a16:creationId xmlns:a16="http://schemas.microsoft.com/office/drawing/2014/main" id="{84CDC74A-B23B-8BCE-F827-1E0A59477790}"/>
              </a:ext>
            </a:extLst>
          </p:cNvPr>
          <p:cNvSpPr txBox="1">
            <a:spLocks/>
          </p:cNvSpPr>
          <p:nvPr/>
        </p:nvSpPr>
        <p:spPr>
          <a:xfrm>
            <a:off x="914402" y="5386391"/>
            <a:ext cx="5880100" cy="784221"/>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1000"/>
              </a:spcBef>
              <a:buFont typeface="Arial" panose="020B0604020202020204" pitchFamily="34" charset="0"/>
              <a:buNone/>
              <a:defRPr lang="en-US" sz="1600" b="1" kern="1200" dirty="0" smtClean="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DM Sans" pitchFamily="2"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r>
              <a:rPr lang="en-US" sz="1100" b="0"/>
              <a:t>We are pleased to have launched a new feature on the LMA Documentation Hub which  provides LMA members with an overview of projects and issues which have implications  for LMA documents. It outlines new documents or amendments that have been recently  published , those currently in the pipeline, and those issues under consideration.</a:t>
            </a:r>
          </a:p>
        </p:txBody>
      </p:sp>
      <p:pic>
        <p:nvPicPr>
          <p:cNvPr id="6" name="Picture Placeholder 13">
            <a:extLst>
              <a:ext uri="{FF2B5EF4-FFF2-40B4-BE49-F238E27FC236}">
                <a16:creationId xmlns:a16="http://schemas.microsoft.com/office/drawing/2014/main" id="{47E98799-2313-AED7-C373-DEA9EA3E20F2}"/>
              </a:ext>
            </a:extLst>
          </p:cNvPr>
          <p:cNvPicPr>
            <a:picLocks noGrp="1" noChangeAspect="1"/>
          </p:cNvPicPr>
          <p:nvPr>
            <p:ph type="pic" sz="quarter" idx="10"/>
          </p:nvPr>
        </p:nvPicPr>
        <p:blipFill>
          <a:blip r:embed="rId4"/>
          <a:srcRect l="55229" t="36682" r="18546"/>
          <a:stretch>
            <a:fillRect/>
          </a:stretch>
        </p:blipFill>
        <p:spPr>
          <a:xfrm>
            <a:off x="7142163" y="0"/>
            <a:ext cx="5049837" cy="6858000"/>
          </a:xfrm>
          <a:prstGeom prst="rect">
            <a:avLst/>
          </a:prstGeom>
        </p:spPr>
      </p:pic>
    </p:spTree>
    <p:extLst>
      <p:ext uri="{BB962C8B-B14F-4D97-AF65-F5344CB8AC3E}">
        <p14:creationId xmlns:p14="http://schemas.microsoft.com/office/powerpoint/2010/main" val="3654138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8308A4E-15FC-DE75-63D2-3DD937E965FC}"/>
              </a:ext>
            </a:extLst>
          </p:cNvPr>
          <p:cNvSpPr>
            <a:spLocks noGrp="1"/>
          </p:cNvSpPr>
          <p:nvPr>
            <p:ph type="title"/>
          </p:nvPr>
        </p:nvSpPr>
        <p:spPr>
          <a:xfrm>
            <a:off x="895351" y="365125"/>
            <a:ext cx="10385424" cy="711200"/>
          </a:xfrm>
        </p:spPr>
        <p:txBody>
          <a:bodyPr/>
          <a:lstStyle/>
          <a:p>
            <a:r>
              <a:rPr lang="en-US"/>
              <a:t>Table of Contents</a:t>
            </a:r>
            <a:endParaRPr lang="en-IN"/>
          </a:p>
        </p:txBody>
      </p:sp>
      <p:graphicFrame>
        <p:nvGraphicFramePr>
          <p:cNvPr id="11" name="Table 10">
            <a:extLst>
              <a:ext uri="{FF2B5EF4-FFF2-40B4-BE49-F238E27FC236}">
                <a16:creationId xmlns:a16="http://schemas.microsoft.com/office/drawing/2014/main" id="{DBADF562-6B33-97B3-4610-ABD2EE44DA44}"/>
              </a:ext>
            </a:extLst>
          </p:cNvPr>
          <p:cNvGraphicFramePr>
            <a:graphicFrameLocks noGrp="1"/>
          </p:cNvGraphicFramePr>
          <p:nvPr>
            <p:extLst>
              <p:ext uri="{D42A27DB-BD31-4B8C-83A1-F6EECF244321}">
                <p14:modId xmlns:p14="http://schemas.microsoft.com/office/powerpoint/2010/main" val="2268441541"/>
              </p:ext>
            </p:extLst>
          </p:nvPr>
        </p:nvGraphicFramePr>
        <p:xfrm>
          <a:off x="895354" y="1376365"/>
          <a:ext cx="3813809" cy="2152647"/>
        </p:xfrm>
        <a:graphic>
          <a:graphicData uri="http://schemas.openxmlformats.org/drawingml/2006/table">
            <a:tbl>
              <a:tblPr firstRow="1" bandRow="1">
                <a:tableStyleId>{C083E6E3-FA7D-4D7B-A595-EF9225AFEA82}</a:tableStyleId>
              </a:tblPr>
              <a:tblGrid>
                <a:gridCol w="422909">
                  <a:extLst>
                    <a:ext uri="{9D8B030D-6E8A-4147-A177-3AD203B41FA5}">
                      <a16:colId xmlns:a16="http://schemas.microsoft.com/office/drawing/2014/main" val="188906387"/>
                    </a:ext>
                  </a:extLst>
                </a:gridCol>
                <a:gridCol w="3050603">
                  <a:extLst>
                    <a:ext uri="{9D8B030D-6E8A-4147-A177-3AD203B41FA5}">
                      <a16:colId xmlns:a16="http://schemas.microsoft.com/office/drawing/2014/main" val="3001377824"/>
                    </a:ext>
                  </a:extLst>
                </a:gridCol>
                <a:gridCol w="340297">
                  <a:extLst>
                    <a:ext uri="{9D8B030D-6E8A-4147-A177-3AD203B41FA5}">
                      <a16:colId xmlns:a16="http://schemas.microsoft.com/office/drawing/2014/main" val="2921157624"/>
                    </a:ext>
                  </a:extLst>
                </a:gridCol>
              </a:tblGrid>
              <a:tr h="717549">
                <a:tc>
                  <a:txBody>
                    <a:bodyPr/>
                    <a:lstStyle/>
                    <a:p>
                      <a:pPr algn="l"/>
                      <a:r>
                        <a:rPr kumimoji="0" lang="en-IN" sz="1200" b="1" i="0" u="none" strike="noStrike" kern="1200" cap="none" spc="0" normalizeH="0" baseline="0" noProof="0">
                          <a:ln>
                            <a:noFill/>
                          </a:ln>
                          <a:solidFill>
                            <a:schemeClr val="accent5"/>
                          </a:solidFill>
                          <a:effectLst/>
                          <a:uLnTx/>
                          <a:uFillTx/>
                          <a:latin typeface="+mn-lt"/>
                          <a:ea typeface="+mn-ea"/>
                          <a:cs typeface="+mn-cs"/>
                        </a:rPr>
                        <a:t>01</a:t>
                      </a:r>
                      <a:endParaRPr lang="en-US" sz="1200" b="1">
                        <a:solidFill>
                          <a:schemeClr val="accent5"/>
                        </a:solidFill>
                        <a:latin typeface="+mn-lt"/>
                        <a:ea typeface="Inter" panose="020B0502030000000004" pitchFamily="34" charset="0"/>
                        <a:cs typeface="Roboto" panose="02000000000000000000" pitchFamily="2" charset="0"/>
                      </a:endParaRPr>
                    </a:p>
                  </a:txBody>
                  <a:tcPr marL="60559"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200" b="1">
                          <a:solidFill>
                            <a:schemeClr val="bg1"/>
                          </a:solidFill>
                          <a:latin typeface="+mn-lt"/>
                          <a:ea typeface="Inter" panose="020B0502030000000004" pitchFamily="34" charset="0"/>
                          <a:cs typeface="Roboto" panose="02000000000000000000" pitchFamily="2" charset="0"/>
                        </a:rPr>
                        <a:t>Recently Published </a:t>
                      </a:r>
                    </a:p>
                  </a:txBody>
                  <a:tcPr marL="72000"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US" sz="1200">
                        <a:solidFill>
                          <a:schemeClr val="bg1"/>
                        </a:solidFill>
                        <a:latin typeface="+mn-lt"/>
                        <a:ea typeface="Inter" panose="020B0502030000000004" pitchFamily="34" charset="0"/>
                        <a:cs typeface="Roboto" panose="02000000000000000000" pitchFamily="2" charset="0"/>
                      </a:endParaRPr>
                    </a:p>
                  </a:txBody>
                  <a:tcPr marL="60559"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7902411"/>
                  </a:ext>
                </a:extLst>
              </a:tr>
              <a:tr h="717549">
                <a:tc>
                  <a:txBody>
                    <a:bodyPr/>
                    <a:lstStyle/>
                    <a:p>
                      <a:pPr algn="l"/>
                      <a:r>
                        <a:rPr kumimoji="0" lang="en-IN" sz="1200" b="1" i="0" u="none" strike="noStrike" kern="1200" cap="none" spc="0" normalizeH="0" baseline="0" noProof="0">
                          <a:ln>
                            <a:noFill/>
                          </a:ln>
                          <a:solidFill>
                            <a:schemeClr val="accent5"/>
                          </a:solidFill>
                          <a:effectLst/>
                          <a:uLnTx/>
                          <a:uFillTx/>
                          <a:latin typeface="+mn-lt"/>
                          <a:ea typeface="+mn-ea"/>
                          <a:cs typeface="+mn-cs"/>
                        </a:rPr>
                        <a:t>02</a:t>
                      </a:r>
                      <a:endParaRPr lang="en-US" sz="1200" b="1">
                        <a:solidFill>
                          <a:schemeClr val="accent5"/>
                        </a:solidFill>
                        <a:latin typeface="+mn-lt"/>
                        <a:ea typeface="Inter" panose="020B0502030000000004" pitchFamily="34" charset="0"/>
                        <a:cs typeface="Roboto" panose="02000000000000000000" pitchFamily="2" charset="0"/>
                      </a:endParaRPr>
                    </a:p>
                  </a:txBody>
                  <a:tcPr marL="60559"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200" b="1">
                          <a:solidFill>
                            <a:schemeClr val="bg1"/>
                          </a:solidFill>
                          <a:latin typeface="+mn-lt"/>
                          <a:ea typeface="Inter" panose="020B0502030000000004" pitchFamily="34" charset="0"/>
                          <a:cs typeface="Roboto" panose="02000000000000000000" pitchFamily="2" charset="0"/>
                        </a:rPr>
                        <a:t>Upcoming</a:t>
                      </a:r>
                    </a:p>
                  </a:txBody>
                  <a:tcPr marL="72000"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US" sz="1200">
                        <a:solidFill>
                          <a:schemeClr val="bg1"/>
                        </a:solidFill>
                        <a:latin typeface="+mn-lt"/>
                        <a:ea typeface="Inter" panose="020B0502030000000004" pitchFamily="34" charset="0"/>
                        <a:cs typeface="Roboto" panose="02000000000000000000" pitchFamily="2" charset="0"/>
                      </a:endParaRPr>
                    </a:p>
                  </a:txBody>
                  <a:tcPr marL="60559"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59323898"/>
                  </a:ext>
                </a:extLst>
              </a:tr>
              <a:tr h="717549">
                <a:tc>
                  <a:txBody>
                    <a:bodyPr/>
                    <a:lstStyle/>
                    <a:p>
                      <a:pPr algn="l"/>
                      <a:r>
                        <a:rPr kumimoji="0" lang="pt-BR" sz="1200" b="1" i="0" u="none" strike="noStrike" kern="1200" cap="none" spc="0" normalizeH="0" baseline="0" noProof="0">
                          <a:ln>
                            <a:noFill/>
                          </a:ln>
                          <a:solidFill>
                            <a:schemeClr val="accent5"/>
                          </a:solidFill>
                          <a:effectLst/>
                          <a:uLnTx/>
                          <a:uFillTx/>
                          <a:latin typeface="+mn-lt"/>
                          <a:ea typeface="+mn-ea"/>
                          <a:cs typeface="+mn-cs"/>
                        </a:rPr>
                        <a:t>03</a:t>
                      </a:r>
                      <a:endParaRPr lang="en-US" sz="1200" b="1">
                        <a:solidFill>
                          <a:schemeClr val="accent5"/>
                        </a:solidFill>
                        <a:latin typeface="+mn-lt"/>
                        <a:ea typeface="Inter" panose="020B0502030000000004" pitchFamily="34" charset="0"/>
                        <a:cs typeface="Roboto" panose="02000000000000000000" pitchFamily="2" charset="0"/>
                      </a:endParaRPr>
                    </a:p>
                  </a:txBody>
                  <a:tcPr marL="60559"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200" b="1">
                          <a:solidFill>
                            <a:schemeClr val="bg1"/>
                          </a:solidFill>
                          <a:latin typeface="+mn-lt"/>
                          <a:ea typeface="Inter" panose="020B0502030000000004" pitchFamily="34" charset="0"/>
                          <a:cs typeface="Roboto" panose="02000000000000000000" pitchFamily="2" charset="0"/>
                        </a:rPr>
                        <a:t>Under Review</a:t>
                      </a:r>
                    </a:p>
                  </a:txBody>
                  <a:tcPr marL="72000"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US" sz="1200">
                        <a:solidFill>
                          <a:schemeClr val="bg1"/>
                        </a:solidFill>
                        <a:latin typeface="+mn-lt"/>
                        <a:ea typeface="Inter" panose="020B0502030000000004" pitchFamily="34" charset="0"/>
                        <a:cs typeface="Roboto" panose="02000000000000000000" pitchFamily="2" charset="0"/>
                      </a:endParaRPr>
                    </a:p>
                  </a:txBody>
                  <a:tcPr marL="60559" marR="60559" marT="30280" marB="3028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83535617"/>
                  </a:ext>
                </a:extLst>
              </a:tr>
            </a:tbl>
          </a:graphicData>
        </a:graphic>
      </p:graphicFrame>
      <p:sp>
        <p:nvSpPr>
          <p:cNvPr id="2" name="Slide Number Placeholder 4">
            <a:extLst>
              <a:ext uri="{FF2B5EF4-FFF2-40B4-BE49-F238E27FC236}">
                <a16:creationId xmlns:a16="http://schemas.microsoft.com/office/drawing/2014/main" id="{484CCD50-4FF1-1187-3164-E67DEE757937}"/>
              </a:ext>
            </a:extLst>
          </p:cNvPr>
          <p:cNvSpPr>
            <a:spLocks noGrp="1"/>
          </p:cNvSpPr>
          <p:nvPr>
            <p:ph type="sldNum" sz="quarter" idx="4"/>
          </p:nvPr>
        </p:nvSpPr>
        <p:spPr>
          <a:xfrm>
            <a:off x="10706105" y="6286576"/>
            <a:ext cx="576263" cy="222250"/>
          </a:xfrm>
          <a:prstGeom prst="rect">
            <a:avLst/>
          </a:prstGeom>
        </p:spPr>
        <p:txBody>
          <a:bodyPr vert="horz" lIns="91440" tIns="45720" rIns="0" bIns="45720" rtlCol="0" anchor="ctr"/>
          <a:lstStyle>
            <a:lvl1pPr algn="r">
              <a:defRPr sz="1200">
                <a:solidFill>
                  <a:schemeClr val="bg1"/>
                </a:solidFill>
              </a:defRPr>
            </a:lvl1pPr>
          </a:lstStyle>
          <a:p>
            <a:fld id="{2CC51D1C-F4A4-48F1-91BB-32AFAD60AC88}" type="slidenum">
              <a:rPr lang="en-IN" smtClean="0"/>
              <a:pPr/>
              <a:t>2</a:t>
            </a:fld>
            <a:endParaRPr lang="en-IN"/>
          </a:p>
        </p:txBody>
      </p:sp>
    </p:spTree>
    <p:extLst>
      <p:ext uri="{BB962C8B-B14F-4D97-AF65-F5344CB8AC3E}">
        <p14:creationId xmlns:p14="http://schemas.microsoft.com/office/powerpoint/2010/main" val="119990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471E5-3930-FEB7-AF4A-ACE9F14A1BE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0A60F4F-DD2C-A392-4169-B0FAB8553E40}"/>
              </a:ext>
            </a:extLst>
          </p:cNvPr>
          <p:cNvSpPr>
            <a:spLocks noGrp="1"/>
          </p:cNvSpPr>
          <p:nvPr>
            <p:ph type="title"/>
          </p:nvPr>
        </p:nvSpPr>
        <p:spPr>
          <a:xfrm>
            <a:off x="895351" y="263525"/>
            <a:ext cx="10385424" cy="711200"/>
          </a:xfrm>
        </p:spPr>
        <p:txBody>
          <a:bodyPr/>
          <a:lstStyle/>
          <a:p>
            <a:r>
              <a:rPr lang="en-US"/>
              <a:t>Recently published</a:t>
            </a:r>
            <a:endParaRPr lang="en-IN"/>
          </a:p>
        </p:txBody>
      </p:sp>
      <p:sp>
        <p:nvSpPr>
          <p:cNvPr id="4" name="Slide Number Placeholder 3">
            <a:extLst>
              <a:ext uri="{FF2B5EF4-FFF2-40B4-BE49-F238E27FC236}">
                <a16:creationId xmlns:a16="http://schemas.microsoft.com/office/drawing/2014/main" id="{06CF1752-DB33-FFF9-F221-9450800CE697}"/>
              </a:ext>
            </a:extLst>
          </p:cNvPr>
          <p:cNvSpPr>
            <a:spLocks noGrp="1"/>
          </p:cNvSpPr>
          <p:nvPr>
            <p:ph type="sldNum" sz="quarter" idx="4"/>
          </p:nvPr>
        </p:nvSpPr>
        <p:spPr>
          <a:xfrm>
            <a:off x="10706103" y="6286577"/>
            <a:ext cx="576263" cy="222251"/>
          </a:xfrm>
        </p:spPr>
        <p:txBody>
          <a:bodyPr/>
          <a:lstStyle/>
          <a:p>
            <a:fld id="{2CC51D1C-F4A4-48F1-91BB-32AFAD60AC88}" type="slidenum">
              <a:rPr lang="en-IN" smtClean="0"/>
              <a:pPr/>
              <a:t>3</a:t>
            </a:fld>
            <a:endParaRPr lang="en-IN"/>
          </a:p>
        </p:txBody>
      </p:sp>
      <p:graphicFrame>
        <p:nvGraphicFramePr>
          <p:cNvPr id="5" name="Table 4">
            <a:extLst>
              <a:ext uri="{FF2B5EF4-FFF2-40B4-BE49-F238E27FC236}">
                <a16:creationId xmlns:a16="http://schemas.microsoft.com/office/drawing/2014/main" id="{2DAB0A7E-4444-8473-3916-6619DD64512A}"/>
              </a:ext>
            </a:extLst>
          </p:cNvPr>
          <p:cNvGraphicFramePr>
            <a:graphicFrameLocks noGrp="1"/>
          </p:cNvGraphicFramePr>
          <p:nvPr>
            <p:extLst>
              <p:ext uri="{D42A27DB-BD31-4B8C-83A1-F6EECF244321}">
                <p14:modId xmlns:p14="http://schemas.microsoft.com/office/powerpoint/2010/main" val="2300348041"/>
              </p:ext>
            </p:extLst>
          </p:nvPr>
        </p:nvGraphicFramePr>
        <p:xfrm>
          <a:off x="895351" y="966470"/>
          <a:ext cx="10808968" cy="4351829"/>
        </p:xfrm>
        <a:graphic>
          <a:graphicData uri="http://schemas.openxmlformats.org/drawingml/2006/table">
            <a:tbl>
              <a:tblPr firstRow="1" bandRow="1">
                <a:tableStyleId>{C083E6E3-FA7D-4D7B-A595-EF9225AFEA82}</a:tableStyleId>
              </a:tblPr>
              <a:tblGrid>
                <a:gridCol w="1804249">
                  <a:extLst>
                    <a:ext uri="{9D8B030D-6E8A-4147-A177-3AD203B41FA5}">
                      <a16:colId xmlns:a16="http://schemas.microsoft.com/office/drawing/2014/main" val="3001377824"/>
                    </a:ext>
                  </a:extLst>
                </a:gridCol>
                <a:gridCol w="1140046">
                  <a:extLst>
                    <a:ext uri="{9D8B030D-6E8A-4147-A177-3AD203B41FA5}">
                      <a16:colId xmlns:a16="http://schemas.microsoft.com/office/drawing/2014/main" val="1447580622"/>
                    </a:ext>
                  </a:extLst>
                </a:gridCol>
                <a:gridCol w="2746026">
                  <a:extLst>
                    <a:ext uri="{9D8B030D-6E8A-4147-A177-3AD203B41FA5}">
                      <a16:colId xmlns:a16="http://schemas.microsoft.com/office/drawing/2014/main" val="516622153"/>
                    </a:ext>
                  </a:extLst>
                </a:gridCol>
                <a:gridCol w="1368057">
                  <a:extLst>
                    <a:ext uri="{9D8B030D-6E8A-4147-A177-3AD203B41FA5}">
                      <a16:colId xmlns:a16="http://schemas.microsoft.com/office/drawing/2014/main" val="2536906420"/>
                    </a:ext>
                  </a:extLst>
                </a:gridCol>
                <a:gridCol w="1605980">
                  <a:extLst>
                    <a:ext uri="{9D8B030D-6E8A-4147-A177-3AD203B41FA5}">
                      <a16:colId xmlns:a16="http://schemas.microsoft.com/office/drawing/2014/main" val="3823550682"/>
                    </a:ext>
                  </a:extLst>
                </a:gridCol>
                <a:gridCol w="2144610">
                  <a:extLst>
                    <a:ext uri="{9D8B030D-6E8A-4147-A177-3AD203B41FA5}">
                      <a16:colId xmlns:a16="http://schemas.microsoft.com/office/drawing/2014/main" val="2921157624"/>
                    </a:ext>
                  </a:extLst>
                </a:gridCol>
              </a:tblGrid>
              <a:tr h="377646">
                <a:tc>
                  <a:txBody>
                    <a:bodyPr/>
                    <a:lstStyle/>
                    <a:p>
                      <a:pPr algn="l"/>
                      <a:r>
                        <a:rPr lang="en-US" sz="1200" b="0">
                          <a:solidFill>
                            <a:schemeClr val="bg1"/>
                          </a:solidFill>
                          <a:latin typeface="+mj-lt"/>
                          <a:ea typeface="Inter" panose="020B0502030000000004" pitchFamily="34" charset="0"/>
                          <a:cs typeface="Roboto" panose="02000000000000000000" pitchFamily="2" charset="0"/>
                        </a:rPr>
                        <a:t>Project/Issue</a:t>
                      </a: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Sector/Area</a:t>
                      </a: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Description</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Status</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a:rPr>
                        <a:t>Working party/</a:t>
                      </a:r>
                      <a:r>
                        <a:rPr lang="en-US" sz="1200" b="0" kern="1200" err="1">
                          <a:solidFill>
                            <a:schemeClr val="bg1"/>
                          </a:solidFill>
                          <a:latin typeface="+mj-lt"/>
                          <a:ea typeface="+mn-ea"/>
                          <a:cs typeface="Segoe UI Light"/>
                        </a:rPr>
                        <a:t>ies</a:t>
                      </a:r>
                      <a:r>
                        <a:rPr lang="en-US" sz="1200" b="0" kern="1200">
                          <a:solidFill>
                            <a:schemeClr val="bg1"/>
                          </a:solidFill>
                          <a:latin typeface="+mj-lt"/>
                          <a:ea typeface="+mn-ea"/>
                          <a:cs typeface="Segoe UI Light"/>
                        </a:rPr>
                        <a:t>  consulted</a:t>
                      </a: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panose="020B0502040204020203" pitchFamily="34" charset="0"/>
                        </a:rPr>
                        <a:t>Documents produced/Amended</a:t>
                      </a: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71595460"/>
                  </a:ext>
                </a:extLst>
              </a:tr>
              <a:tr h="162417">
                <a:tc gridSpan="6">
                  <a:txBody>
                    <a:bodyPr/>
                    <a:lstStyle/>
                    <a:p>
                      <a:pPr marL="0" indent="0" algn="l" defTabSz="914354" rtl="0" eaLnBrk="1" latinLnBrk="0" hangingPunct="1">
                        <a:lnSpc>
                          <a:spcPts val="1040"/>
                        </a:lnSpc>
                        <a:buFont typeface="Arial" panose="020B0604020202020204" pitchFamily="34" charset="0"/>
                        <a:buNone/>
                      </a:pPr>
                      <a:r>
                        <a:rPr lang="en-US" sz="800" b="0" kern="1200">
                          <a:solidFill>
                            <a:schemeClr val="tx1"/>
                          </a:solidFill>
                          <a:latin typeface="DM Sans Black"/>
                          <a:ea typeface="Inter" panose="020B0502030000000004" pitchFamily="34" charset="0"/>
                          <a:cs typeface="Roboto"/>
                        </a:rPr>
                        <a:t>Leveraged </a:t>
                      </a: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74708293"/>
                  </a:ext>
                </a:extLst>
              </a:tr>
              <a:tr h="837418">
                <a:tc>
                  <a:txBody>
                    <a:bodyPr/>
                    <a:lstStyle/>
                    <a:p>
                      <a:pPr marL="0" algn="l" defTabSz="914354" rtl="0" eaLnBrk="1" latinLnBrk="0" hangingPunct="1">
                        <a:lnSpc>
                          <a:spcPts val="1040"/>
                        </a:lnSpc>
                      </a:pPr>
                      <a:r>
                        <a:rPr lang="en-US" sz="800" b="0" kern="1200">
                          <a:solidFill>
                            <a:schemeClr val="tx1"/>
                          </a:solidFill>
                          <a:latin typeface="DM Sans Black"/>
                          <a:ea typeface="Inter" panose="020B0502030000000004" pitchFamily="34" charset="0"/>
                          <a:cs typeface="Roboto"/>
                        </a:rPr>
                        <a:t>Introduction to Liability Management Exercises</a:t>
                      </a:r>
                    </a:p>
                    <a:p>
                      <a:pPr marL="0" algn="l" defTabSz="914354" rtl="0" eaLnBrk="1" latinLnBrk="0" hangingPunct="1">
                        <a:lnSpc>
                          <a:spcPts val="1040"/>
                        </a:lnSpc>
                      </a:pPr>
                      <a:r>
                        <a:rPr lang="en-US" sz="800" b="0" kern="1200">
                          <a:solidFill>
                            <a:schemeClr val="tx1"/>
                          </a:solidFill>
                          <a:latin typeface="DM Sans Black"/>
                          <a:ea typeface="Inter" panose="020B0502030000000004" pitchFamily="34" charset="0"/>
                          <a:cs typeface="Roboto"/>
                        </a:rPr>
                        <a:t>(LMEs) and Documentary Considerations</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DFE3"/>
                    </a:solidFill>
                  </a:tcPr>
                </a:tc>
                <a:tc>
                  <a:txBody>
                    <a:bodyPr/>
                    <a:lstStyle/>
                    <a:p>
                      <a:pPr marL="0" algn="l" defTabSz="914354" rtl="0" eaLnBrk="1" latinLnBrk="0" hangingPunct="1">
                        <a:lnSpc>
                          <a:spcPts val="1040"/>
                        </a:lnSpc>
                      </a:pPr>
                      <a:r>
                        <a:rPr lang="pt-BR" sz="800" b="0" kern="1200" noProof="0" err="1">
                          <a:solidFill>
                            <a:schemeClr val="tx1"/>
                          </a:solidFill>
                          <a:latin typeface="DM Sans"/>
                          <a:ea typeface="+mn-ea"/>
                          <a:cs typeface="Roboto"/>
                        </a:rPr>
                        <a:t>Leveraged</a:t>
                      </a:r>
                      <a:r>
                        <a:rPr lang="pt-BR" sz="800" b="0" kern="1200" noProof="0">
                          <a:solidFill>
                            <a:schemeClr val="tx1"/>
                          </a:solidFill>
                          <a:latin typeface="DM Sans"/>
                          <a:ea typeface="+mn-ea"/>
                          <a:cs typeface="Roboto"/>
                        </a:rPr>
                        <a:t> </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354" rtl="0" eaLnBrk="1" fontAlgn="auto" latinLnBrk="0" hangingPunct="1">
                        <a:lnSpc>
                          <a:spcPts val="1040"/>
                        </a:lnSpc>
                        <a:spcBef>
                          <a:spcPts val="0"/>
                        </a:spcBef>
                        <a:spcAft>
                          <a:spcPts val="300"/>
                        </a:spcAft>
                        <a:buClrTx/>
                        <a:buSzTx/>
                        <a:buFontTx/>
                        <a:buNone/>
                        <a:tabLst/>
                        <a:defRPr/>
                      </a:pPr>
                      <a:r>
                        <a:rPr lang="en-GB" sz="800" b="0" kern="1200" noProof="0">
                          <a:solidFill>
                            <a:schemeClr val="tx1"/>
                          </a:solidFill>
                          <a:latin typeface="DM Sans"/>
                          <a:ea typeface="+mn-ea"/>
                          <a:cs typeface="Roboto"/>
                        </a:rPr>
                        <a:t>A guidance note outlining: (</a:t>
                      </a:r>
                      <a:r>
                        <a:rPr lang="en-GB" sz="800" b="0" kern="1200" noProof="0" err="1">
                          <a:solidFill>
                            <a:schemeClr val="tx1"/>
                          </a:solidFill>
                          <a:latin typeface="DM Sans"/>
                          <a:ea typeface="+mn-ea"/>
                          <a:cs typeface="Roboto"/>
                        </a:rPr>
                        <a:t>i</a:t>
                      </a:r>
                      <a:r>
                        <a:rPr lang="en-GB" sz="800" b="0" kern="1200" noProof="0">
                          <a:solidFill>
                            <a:schemeClr val="tx1"/>
                          </a:solidFill>
                          <a:latin typeface="DM Sans"/>
                          <a:ea typeface="+mn-ea"/>
                          <a:cs typeface="Roboto"/>
                        </a:rPr>
                        <a:t>) principal LME structures and their impact on existing creditors; (ii) key provisions of co-operation agreements which may provide protection against LMEs; and (iii) documentary features that can enable LMEs (compared to potential documentary mitigants in LMA Leveraged Documentation).</a:t>
                      </a:r>
                      <a:endParaRPr lang="en-US" sz="800" b="0" kern="1200" noProof="0">
                        <a:solidFill>
                          <a:schemeClr val="tx1"/>
                        </a:solidFill>
                        <a:latin typeface="DM Sans"/>
                        <a:ea typeface="+mn-ea"/>
                        <a:cs typeface="Roboto"/>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354" rtl="0" eaLnBrk="1" latinLnBrk="0" hangingPunct="1">
                        <a:lnSpc>
                          <a:spcPts val="1040"/>
                        </a:lnSpc>
                      </a:pPr>
                      <a:r>
                        <a:rPr lang="en-US" sz="800" b="0" kern="1200" noProof="0">
                          <a:solidFill>
                            <a:schemeClr val="tx1"/>
                          </a:solidFill>
                          <a:latin typeface="DM Sans"/>
                          <a:ea typeface="+mn-ea"/>
                          <a:cs typeface="Roboto"/>
                        </a:rPr>
                        <a:t>Published 30 June 2026.</a:t>
                      </a:r>
                      <a:endParaRPr lang="en-US" sz="800" b="0" kern="1200" noProof="0">
                        <a:solidFill>
                          <a:schemeClr val="tx1"/>
                        </a:solidFill>
                        <a:latin typeface="DM Sans" pitchFamily="2" charset="0"/>
                        <a:ea typeface="+mn-ea"/>
                        <a:cs typeface="Roboto"/>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354" rtl="0" eaLnBrk="1" fontAlgn="auto" latinLnBrk="0" hangingPunct="1">
                        <a:lnSpc>
                          <a:spcPts val="1040"/>
                        </a:lnSpc>
                        <a:spcBef>
                          <a:spcPts val="0"/>
                        </a:spcBef>
                        <a:spcAft>
                          <a:spcPts val="0"/>
                        </a:spcAft>
                        <a:buClrTx/>
                        <a:buSzTx/>
                        <a:buFontTx/>
                        <a:buNone/>
                        <a:tabLst/>
                        <a:defRPr/>
                      </a:pPr>
                      <a:r>
                        <a:rPr lang="en-US" sz="800" b="0" kern="1200" noProof="0">
                          <a:solidFill>
                            <a:schemeClr val="tx1"/>
                          </a:solidFill>
                          <a:latin typeface="DM Sans" pitchFamily="2" charset="0"/>
                          <a:ea typeface="+mn-ea"/>
                          <a:cs typeface="Roboto"/>
                        </a:rPr>
                        <a:t>CLO/Leveraged Loans Working Group</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171450" algn="l" defTabSz="914354" rtl="0" eaLnBrk="1" latinLnBrk="0" hangingPunct="1">
                        <a:lnSpc>
                          <a:spcPts val="1040"/>
                        </a:lnSpc>
                        <a:spcAft>
                          <a:spcPts val="200"/>
                        </a:spcAft>
                        <a:buFont typeface="Arial" panose="020B0604020202020204" pitchFamily="34" charset="0"/>
                        <a:buChar char="•"/>
                      </a:pPr>
                      <a:r>
                        <a:rPr lang="en-US" sz="800" b="0" kern="1200" noProof="0">
                          <a:solidFill>
                            <a:schemeClr val="tx1"/>
                          </a:solidFill>
                          <a:latin typeface="DM Sans" pitchFamily="2" charset="0"/>
                          <a:ea typeface="+mn-ea"/>
                          <a:cs typeface="Roboto"/>
                        </a:rPr>
                        <a:t>Guidance note </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18186421"/>
                  </a:ext>
                </a:extLst>
              </a:tr>
              <a:tr h="197068">
                <a:tc gridSpan="6">
                  <a:txBody>
                    <a:bodyPr/>
                    <a:lstStyle/>
                    <a:p>
                      <a:pPr marL="0" indent="0" algn="l" defTabSz="914354" rtl="0" eaLnBrk="1" latinLnBrk="0" hangingPunct="1">
                        <a:lnSpc>
                          <a:spcPts val="1040"/>
                        </a:lnSpc>
                        <a:buFont typeface="Arial" panose="020B0604020202020204" pitchFamily="34" charset="0"/>
                        <a:buNone/>
                      </a:pPr>
                      <a:r>
                        <a:rPr lang="en-US" sz="800" b="0" kern="1200">
                          <a:solidFill>
                            <a:schemeClr val="tx1"/>
                          </a:solidFill>
                          <a:latin typeface="DM Sans Black"/>
                          <a:ea typeface="Inter" panose="020B0502030000000004" pitchFamily="34" charset="0"/>
                          <a:cs typeface="Roboto"/>
                        </a:rPr>
                        <a:t>Africa Documents</a:t>
                      </a: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236780792"/>
                  </a:ext>
                </a:extLst>
              </a:tr>
              <a:tr h="1771170">
                <a:tc>
                  <a:txBody>
                    <a:bodyPr/>
                    <a:lstStyle/>
                    <a:p>
                      <a:pPr marL="0" algn="l" rtl="0" eaLnBrk="1" latinLnBrk="0" hangingPunct="1">
                        <a:lnSpc>
                          <a:spcPts val="1040"/>
                        </a:lnSpc>
                      </a:pPr>
                      <a:r>
                        <a:rPr lang="en-US" sz="800" b="0" kern="1200">
                          <a:solidFill>
                            <a:schemeClr val="tx1"/>
                          </a:solidFill>
                          <a:latin typeface="DM Sans Black"/>
                          <a:ea typeface="Inter" panose="020B0502030000000004" pitchFamily="34" charset="0"/>
                          <a:cs typeface="Roboto"/>
                        </a:rPr>
                        <a:t>South African Law Secured Single Currency  ‘Day 1’ ZARONIA Facilities Agreement </a:t>
                      </a:r>
                      <a:r>
                        <a:rPr lang="en-US" sz="800" b="0" kern="1200" noProof="0">
                          <a:solidFill>
                            <a:schemeClr val="tx1"/>
                          </a:solidFill>
                          <a:latin typeface="DM Sans Black"/>
                          <a:cs typeface="Roboto"/>
                        </a:rPr>
                        <a:t>and updated Users Guide</a:t>
                      </a:r>
                      <a:endParaRPr lang="en-US" sz="800" b="0" kern="1200">
                        <a:solidFill>
                          <a:schemeClr val="tx1"/>
                        </a:solidFill>
                        <a:latin typeface="DM Sans Black"/>
                        <a:ea typeface="Inter" panose="020B0502030000000004" pitchFamily="34" charset="0"/>
                        <a:cs typeface="Roboto"/>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l">
                        <a:lnSpc>
                          <a:spcPts val="1040"/>
                        </a:lnSpc>
                      </a:pPr>
                      <a:r>
                        <a:rPr lang="en-US" sz="800">
                          <a:latin typeface="+mn-lt"/>
                          <a:ea typeface="Inter" panose="020B0502030000000004" pitchFamily="34" charset="0"/>
                          <a:cs typeface="Roboto"/>
                        </a:rPr>
                        <a:t>Africa Documents</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rtl="0" eaLnBrk="1" fontAlgn="auto" latinLnBrk="0" hangingPunct="1">
                        <a:lnSpc>
                          <a:spcPts val="1040"/>
                        </a:lnSpc>
                        <a:spcBef>
                          <a:spcPts val="0"/>
                        </a:spcBef>
                        <a:spcAft>
                          <a:spcPts val="300"/>
                        </a:spcAft>
                        <a:buClrTx/>
                        <a:buSzTx/>
                        <a:buFontTx/>
                        <a:buNone/>
                      </a:pPr>
                      <a:r>
                        <a:rPr lang="en-US" sz="800">
                          <a:latin typeface="+mn-lt"/>
                          <a:ea typeface="Inter" panose="020B0502030000000004" pitchFamily="34" charset="0"/>
                          <a:cs typeface="Roboto"/>
                        </a:rPr>
                        <a:t>The LMA has published a South African Law Secured  Single Currency Single Borrower Term and Revolving  Facilities Agreement (Compounded ZARONIA Without </a:t>
                      </a:r>
                      <a:r>
                        <a:rPr lang="en-US" sz="800" b="0" i="0" u="none" strike="noStrike" noProof="0">
                          <a:solidFill>
                            <a:srgbClr val="02163A"/>
                          </a:solidFill>
                          <a:latin typeface="DM Sans"/>
                          <a:ea typeface="Inter" panose="020B0502030000000004" pitchFamily="34" charset="0"/>
                          <a:cs typeface="Roboto"/>
                        </a:rPr>
                        <a:t>Observation Shift). This document is based on the current South African Law Secured ZARONIA based ‘Rate Switch’ Facility Agreement and the existing unsecured 'Day 1' Facility Agreement published by the LMA. It replaces the existing unsecured 'Rate Switch' agreement.</a:t>
                      </a:r>
                      <a:br>
                        <a:rPr lang="en-US" sz="800"/>
                      </a:br>
                      <a:br>
                        <a:rPr lang="en-US" sz="800"/>
                      </a:br>
                      <a:r>
                        <a:rPr lang="en-US" sz="800" b="0" i="0" u="none" strike="noStrike" noProof="0">
                          <a:solidFill>
                            <a:srgbClr val="02163A"/>
                          </a:solidFill>
                          <a:latin typeface="DM Sans"/>
                          <a:ea typeface="Inter" panose="020B0502030000000004" pitchFamily="34" charset="0"/>
                          <a:cs typeface="Roboto"/>
                        </a:rPr>
                        <a:t>The Users Guide to the Recommended Documents for Use in the South African Market has also been updated to include the </a:t>
                      </a:r>
                      <a:r>
                        <a:rPr lang="en-US" sz="800" b="0" i="0" u="none" strike="noStrike" noProof="0">
                          <a:solidFill>
                            <a:schemeClr val="tx1"/>
                          </a:solidFill>
                          <a:latin typeface="DM Sans"/>
                          <a:ea typeface="Inter" panose="020B0502030000000004" pitchFamily="34" charset="0"/>
                          <a:cs typeface="Roboto"/>
                        </a:rPr>
                        <a:t>South African Law Secured Single Currency ‘Day 1’ ZARONIA Facilities Agreement</a:t>
                      </a:r>
                      <a:r>
                        <a:rPr lang="en-US" sz="800" b="0" i="0" u="none" strike="noStrike" noProof="0">
                          <a:solidFill>
                            <a:srgbClr val="02163A"/>
                          </a:solidFill>
                          <a:latin typeface="DM Sans"/>
                          <a:ea typeface="Inter" panose="020B0502030000000004" pitchFamily="34" charset="0"/>
                          <a:cs typeface="Roboto"/>
                        </a:rPr>
                        <a:t>.</a:t>
                      </a:r>
                    </a:p>
                    <a:p>
                      <a:pPr marL="0" marR="0" lvl="0" indent="0" algn="l">
                        <a:lnSpc>
                          <a:spcPts val="1040"/>
                        </a:lnSpc>
                        <a:spcBef>
                          <a:spcPts val="0"/>
                        </a:spcBef>
                        <a:spcAft>
                          <a:spcPts val="300"/>
                        </a:spcAft>
                        <a:buClrTx/>
                        <a:buSzTx/>
                        <a:buFontTx/>
                        <a:buNone/>
                      </a:pPr>
                      <a:endParaRPr lang="en-US" sz="800" b="0" i="0" u="none" strike="noStrike" noProof="0">
                        <a:solidFill>
                          <a:srgbClr val="02163A"/>
                        </a:solidFill>
                        <a:latin typeface="DM Sans"/>
                        <a:ea typeface="Inter" panose="020B0502030000000004" pitchFamily="34" charset="0"/>
                        <a:cs typeface="Roboto"/>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ts val="1040"/>
                        </a:lnSpc>
                      </a:pPr>
                      <a:r>
                        <a:rPr lang="en-US" sz="800">
                          <a:latin typeface="+mn-lt"/>
                          <a:ea typeface="Inter" panose="020B0502030000000004" pitchFamily="34" charset="0"/>
                          <a:cs typeface="Roboto"/>
                        </a:rPr>
                        <a:t>Published 29 June 2026.</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800">
                        <a:latin typeface="+mn-lt"/>
                        <a:ea typeface="Inter" panose="020B0502030000000004" pitchFamily="34" charset="0"/>
                        <a:cs typeface="Roboto"/>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1450" indent="-171450" algn="l">
                        <a:lnSpc>
                          <a:spcPts val="1040"/>
                        </a:lnSpc>
                        <a:buFont typeface="Arial" panose="020B0604020202020204" pitchFamily="34" charset="0"/>
                        <a:buChar char="•"/>
                      </a:pPr>
                      <a:r>
                        <a:rPr lang="en-US" sz="800">
                          <a:latin typeface="+mn-lt"/>
                          <a:ea typeface="Inter" panose="020B0502030000000004" pitchFamily="34" charset="0"/>
                          <a:cs typeface="Roboto"/>
                        </a:rPr>
                        <a:t>South African Law Secured Single Currency  Single Borrower Term and Revolving Facilities</a:t>
                      </a:r>
                    </a:p>
                    <a:p>
                      <a:pPr marL="171450" lvl="0" indent="-171450" algn="l">
                        <a:lnSpc>
                          <a:spcPts val="1040"/>
                        </a:lnSpc>
                        <a:buFont typeface="Arial" panose="020B0604020202020204" pitchFamily="34" charset="0"/>
                        <a:buChar char="•"/>
                      </a:pPr>
                      <a:r>
                        <a:rPr lang="en-US" sz="800" b="0" i="0" u="none" strike="noStrike" noProof="0">
                          <a:solidFill>
                            <a:srgbClr val="02163A"/>
                          </a:solidFill>
                          <a:latin typeface="DM Sans"/>
                          <a:cs typeface="Roboto"/>
                        </a:rPr>
                        <a:t>Updated User Guide to the Recommended Documents for Use in the South African Market.</a:t>
                      </a:r>
                      <a:endParaRPr lang="en-US" sz="800">
                        <a:latin typeface="+mn-lt"/>
                        <a:cs typeface="Roboto"/>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17265648"/>
                  </a:ext>
                </a:extLst>
              </a:tr>
              <a:tr h="533667">
                <a:tc>
                  <a:txBody>
                    <a:bodyPr/>
                    <a:lstStyle/>
                    <a:p>
                      <a:pPr marL="0" algn="l" rtl="0" eaLnBrk="1" latinLnBrk="0" hangingPunct="1">
                        <a:lnSpc>
                          <a:spcPts val="1040"/>
                        </a:lnSpc>
                      </a:pPr>
                      <a:r>
                        <a:rPr lang="en-US" sz="800" b="0" kern="1200">
                          <a:solidFill>
                            <a:schemeClr val="tx1"/>
                          </a:solidFill>
                          <a:latin typeface="DM Sans Black"/>
                          <a:ea typeface="Inter" panose="020B0502030000000004" pitchFamily="34" charset="0"/>
                          <a:cs typeface="Roboto"/>
                        </a:rPr>
                        <a:t>South African Law Unsecured Single Currency 'Day 1' ZARONIA Facilities Agreement </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l">
                        <a:lnSpc>
                          <a:spcPts val="1040"/>
                        </a:lnSpc>
                      </a:pPr>
                      <a:endParaRPr kumimoji="0" lang="pt-BR" sz="8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a:lnSpc>
                          <a:spcPts val="1040"/>
                        </a:lnSpc>
                        <a:spcBef>
                          <a:spcPts val="0"/>
                        </a:spcBef>
                        <a:spcAft>
                          <a:spcPts val="300"/>
                        </a:spcAft>
                        <a:buNone/>
                      </a:pPr>
                      <a:r>
                        <a:rPr lang="en-US" sz="800" b="0" i="0" u="none" strike="noStrike" kern="1200" cap="none" spc="0" normalizeH="0" baseline="0" noProof="0">
                          <a:ln>
                            <a:noFill/>
                          </a:ln>
                          <a:solidFill>
                            <a:srgbClr val="02163A"/>
                          </a:solidFill>
                          <a:effectLst/>
                          <a:uLnTx/>
                          <a:uFillTx/>
                          <a:latin typeface="DM Sans"/>
                          <a:ea typeface="+mn-ea"/>
                          <a:cs typeface="+mn-cs"/>
                        </a:rPr>
                        <a:t>The current South African Law unsecured ZARONIA based ‘Day 1’ Facility Agreement has been updated with typographical changes. </a:t>
                      </a:r>
                      <a:endParaRPr kumimoji="0" lang="en-US" sz="800" b="0" i="0" u="none" strike="noStrike" kern="1200" cap="none" spc="0" normalizeH="0" baseline="0" noProof="0">
                        <a:ln>
                          <a:noFill/>
                        </a:ln>
                        <a:solidFill>
                          <a:srgbClr val="02163A"/>
                        </a:solidFill>
                        <a:effectLst/>
                        <a:uLnTx/>
                        <a:uFillTx/>
                        <a:latin typeface="DM Sans"/>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354" rtl="0" eaLnBrk="1" fontAlgn="auto" latinLnBrk="0" hangingPunct="1">
                        <a:lnSpc>
                          <a:spcPts val="1040"/>
                        </a:lnSpc>
                        <a:spcBef>
                          <a:spcPts val="0"/>
                        </a:spcBef>
                        <a:spcAft>
                          <a:spcPts val="0"/>
                        </a:spcAft>
                        <a:buClrTx/>
                        <a:buSzTx/>
                        <a:buFontTx/>
                        <a:buNone/>
                        <a:tabLst/>
                        <a:defRPr/>
                      </a:pPr>
                      <a:r>
                        <a:rPr lang="en-US" sz="800">
                          <a:latin typeface="+mn-lt"/>
                          <a:ea typeface="Inter" panose="020B0502030000000004" pitchFamily="34" charset="0"/>
                          <a:cs typeface="Roboto"/>
                        </a:rPr>
                        <a:t>Published 29 June 2026.</a:t>
                      </a:r>
                    </a:p>
                    <a:p>
                      <a:pPr algn="l">
                        <a:lnSpc>
                          <a:spcPts val="1040"/>
                        </a:lnSpc>
                      </a:pPr>
                      <a:endParaRPr kumimoji="0" lang="en-US" sz="8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kumimoji="0" lang="en-US" sz="8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1450" indent="-171450" algn="l">
                        <a:lnSpc>
                          <a:spcPts val="1040"/>
                        </a:lnSpc>
                        <a:spcAft>
                          <a:spcPts val="300"/>
                        </a:spcAft>
                        <a:buFont typeface="Arial" panose="020B0604020202020204" pitchFamily="34" charset="0"/>
                        <a:buChar char="•"/>
                      </a:pPr>
                      <a:r>
                        <a:rPr lang="en-US" sz="800" b="0" i="0" u="none" strike="noStrike" kern="1200" cap="none" spc="0" normalizeH="0" baseline="0" noProof="0">
                          <a:ln>
                            <a:noFill/>
                          </a:ln>
                          <a:solidFill>
                            <a:schemeClr val="tx1"/>
                          </a:solidFill>
                          <a:effectLst/>
                          <a:uLnTx/>
                          <a:uFillTx/>
                        </a:rPr>
                        <a:t>South African Law Unsecured Single Currency 'Day 1' ZARONIA Facilities Agreement </a:t>
                      </a:r>
                      <a:endParaRPr kumimoji="0" lang="en-US" sz="800" b="0" i="0" u="none" strike="noStrike" kern="1200" cap="none" spc="0" normalizeH="0" baseline="0" noProof="0">
                        <a:ln>
                          <a:noFill/>
                        </a:ln>
                        <a:solidFill>
                          <a:srgbClr val="02163A"/>
                        </a:solidFill>
                        <a:effectLst/>
                        <a:uLnTx/>
                        <a:uFillTx/>
                        <a:latin typeface="+mn-lt"/>
                        <a:ea typeface="+mn-ea"/>
                        <a:cs typeface="+mn-cs"/>
                      </a:endParaRPr>
                    </a:p>
                    <a:p>
                      <a:pPr marL="171450" indent="-171450" algn="l">
                        <a:lnSpc>
                          <a:spcPts val="1040"/>
                        </a:lnSpc>
                        <a:spcAft>
                          <a:spcPts val="300"/>
                        </a:spcAft>
                        <a:buFont typeface="Arial" panose="020B0604020202020204" pitchFamily="34" charset="0"/>
                        <a:buChar char="•"/>
                      </a:pPr>
                      <a:endParaRPr kumimoji="0" lang="en-US" sz="8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15865250"/>
                  </a:ext>
                </a:extLst>
              </a:tr>
            </a:tbl>
          </a:graphicData>
        </a:graphic>
      </p:graphicFrame>
    </p:spTree>
    <p:extLst>
      <p:ext uri="{BB962C8B-B14F-4D97-AF65-F5344CB8AC3E}">
        <p14:creationId xmlns:p14="http://schemas.microsoft.com/office/powerpoint/2010/main" val="2399149184"/>
      </p:ext>
    </p:extLst>
  </p:cSld>
  <p:clrMapOvr>
    <a:masterClrMapping/>
  </p:clrMapOvr>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ED27C4-D158-F3A1-033D-8E25AF36371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BADAE11-BFC5-6069-F5C8-E80BA0F6CE11}"/>
              </a:ext>
            </a:extLst>
          </p:cNvPr>
          <p:cNvSpPr>
            <a:spLocks noGrp="1"/>
          </p:cNvSpPr>
          <p:nvPr>
            <p:ph type="title"/>
          </p:nvPr>
        </p:nvSpPr>
        <p:spPr>
          <a:xfrm>
            <a:off x="895351" y="263525"/>
            <a:ext cx="10385424" cy="711200"/>
          </a:xfrm>
        </p:spPr>
        <p:txBody>
          <a:bodyPr/>
          <a:lstStyle/>
          <a:p>
            <a:r>
              <a:rPr lang="en-US"/>
              <a:t>Recently published</a:t>
            </a:r>
            <a:endParaRPr lang="en-IN"/>
          </a:p>
        </p:txBody>
      </p:sp>
      <p:sp>
        <p:nvSpPr>
          <p:cNvPr id="4" name="Slide Number Placeholder 3">
            <a:extLst>
              <a:ext uri="{FF2B5EF4-FFF2-40B4-BE49-F238E27FC236}">
                <a16:creationId xmlns:a16="http://schemas.microsoft.com/office/drawing/2014/main" id="{FF027E79-C4A8-F398-186A-1DBDC8840BDA}"/>
              </a:ext>
            </a:extLst>
          </p:cNvPr>
          <p:cNvSpPr>
            <a:spLocks noGrp="1"/>
          </p:cNvSpPr>
          <p:nvPr>
            <p:ph type="sldNum" sz="quarter" idx="4"/>
          </p:nvPr>
        </p:nvSpPr>
        <p:spPr>
          <a:xfrm>
            <a:off x="10706103" y="6286577"/>
            <a:ext cx="576263" cy="222251"/>
          </a:xfrm>
        </p:spPr>
        <p:txBody>
          <a:bodyPr/>
          <a:lstStyle/>
          <a:p>
            <a:fld id="{2CC51D1C-F4A4-48F1-91BB-32AFAD60AC88}" type="slidenum">
              <a:rPr lang="en-IN" smtClean="0"/>
              <a:pPr/>
              <a:t>4</a:t>
            </a:fld>
            <a:endParaRPr lang="en-IN"/>
          </a:p>
        </p:txBody>
      </p:sp>
      <p:graphicFrame>
        <p:nvGraphicFramePr>
          <p:cNvPr id="5" name="Table 4">
            <a:extLst>
              <a:ext uri="{FF2B5EF4-FFF2-40B4-BE49-F238E27FC236}">
                <a16:creationId xmlns:a16="http://schemas.microsoft.com/office/drawing/2014/main" id="{09F30EC8-5D51-4421-B750-5EA611FECB70}"/>
              </a:ext>
            </a:extLst>
          </p:cNvPr>
          <p:cNvGraphicFramePr>
            <a:graphicFrameLocks noGrp="1"/>
          </p:cNvGraphicFramePr>
          <p:nvPr>
            <p:extLst>
              <p:ext uri="{D42A27DB-BD31-4B8C-83A1-F6EECF244321}">
                <p14:modId xmlns:p14="http://schemas.microsoft.com/office/powerpoint/2010/main" val="2384106138"/>
              </p:ext>
            </p:extLst>
          </p:nvPr>
        </p:nvGraphicFramePr>
        <p:xfrm>
          <a:off x="895351" y="974725"/>
          <a:ext cx="10808968" cy="2373370"/>
        </p:xfrm>
        <a:graphic>
          <a:graphicData uri="http://schemas.openxmlformats.org/drawingml/2006/table">
            <a:tbl>
              <a:tblPr firstRow="1" bandRow="1">
                <a:tableStyleId>{C083E6E3-FA7D-4D7B-A595-EF9225AFEA82}</a:tableStyleId>
              </a:tblPr>
              <a:tblGrid>
                <a:gridCol w="1804249">
                  <a:extLst>
                    <a:ext uri="{9D8B030D-6E8A-4147-A177-3AD203B41FA5}">
                      <a16:colId xmlns:a16="http://schemas.microsoft.com/office/drawing/2014/main" val="3001377824"/>
                    </a:ext>
                  </a:extLst>
                </a:gridCol>
                <a:gridCol w="1140046">
                  <a:extLst>
                    <a:ext uri="{9D8B030D-6E8A-4147-A177-3AD203B41FA5}">
                      <a16:colId xmlns:a16="http://schemas.microsoft.com/office/drawing/2014/main" val="1447580622"/>
                    </a:ext>
                  </a:extLst>
                </a:gridCol>
                <a:gridCol w="2746026">
                  <a:extLst>
                    <a:ext uri="{9D8B030D-6E8A-4147-A177-3AD203B41FA5}">
                      <a16:colId xmlns:a16="http://schemas.microsoft.com/office/drawing/2014/main" val="516622153"/>
                    </a:ext>
                  </a:extLst>
                </a:gridCol>
                <a:gridCol w="1368057">
                  <a:extLst>
                    <a:ext uri="{9D8B030D-6E8A-4147-A177-3AD203B41FA5}">
                      <a16:colId xmlns:a16="http://schemas.microsoft.com/office/drawing/2014/main" val="2536906420"/>
                    </a:ext>
                  </a:extLst>
                </a:gridCol>
                <a:gridCol w="1605980">
                  <a:extLst>
                    <a:ext uri="{9D8B030D-6E8A-4147-A177-3AD203B41FA5}">
                      <a16:colId xmlns:a16="http://schemas.microsoft.com/office/drawing/2014/main" val="3823550682"/>
                    </a:ext>
                  </a:extLst>
                </a:gridCol>
                <a:gridCol w="2144610">
                  <a:extLst>
                    <a:ext uri="{9D8B030D-6E8A-4147-A177-3AD203B41FA5}">
                      <a16:colId xmlns:a16="http://schemas.microsoft.com/office/drawing/2014/main" val="2921157624"/>
                    </a:ext>
                  </a:extLst>
                </a:gridCol>
              </a:tblGrid>
              <a:tr h="377646">
                <a:tc>
                  <a:txBody>
                    <a:bodyPr/>
                    <a:lstStyle/>
                    <a:p>
                      <a:pPr algn="l"/>
                      <a:r>
                        <a:rPr lang="en-US" sz="1200" b="0">
                          <a:solidFill>
                            <a:schemeClr val="bg1"/>
                          </a:solidFill>
                          <a:latin typeface="+mj-lt"/>
                          <a:ea typeface="Inter" panose="020B0502030000000004" pitchFamily="34" charset="0"/>
                          <a:cs typeface="Roboto" panose="02000000000000000000" pitchFamily="2" charset="0"/>
                        </a:rPr>
                        <a:t>Project/Issue</a:t>
                      </a: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Sector/Area</a:t>
                      </a: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Description</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Status</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a:rPr>
                        <a:t>Working party/</a:t>
                      </a:r>
                      <a:r>
                        <a:rPr lang="en-US" sz="1200" b="0" kern="1200" err="1">
                          <a:solidFill>
                            <a:schemeClr val="bg1"/>
                          </a:solidFill>
                          <a:latin typeface="+mj-lt"/>
                          <a:ea typeface="+mn-ea"/>
                          <a:cs typeface="Segoe UI Light"/>
                        </a:rPr>
                        <a:t>ies</a:t>
                      </a:r>
                      <a:r>
                        <a:rPr lang="en-US" sz="1200" b="0" kern="1200">
                          <a:solidFill>
                            <a:schemeClr val="bg1"/>
                          </a:solidFill>
                          <a:latin typeface="+mj-lt"/>
                          <a:ea typeface="+mn-ea"/>
                          <a:cs typeface="Segoe UI Light"/>
                        </a:rPr>
                        <a:t>  consulted</a:t>
                      </a: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panose="020B0502040204020203" pitchFamily="34" charset="0"/>
                        </a:rPr>
                        <a:t>Documents produced/Amended</a:t>
                      </a:r>
                    </a:p>
                  </a:txBody>
                  <a:tcPr marL="60559" marR="60559" marT="3028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71595460"/>
                  </a:ext>
                </a:extLst>
              </a:tr>
              <a:tr h="162417">
                <a:tc>
                  <a:txBody>
                    <a:bodyPr/>
                    <a:lstStyle/>
                    <a:p>
                      <a:pPr marL="0" algn="l" defTabSz="914354" rtl="0" eaLnBrk="1" latinLnBrk="0" hangingPunct="1">
                        <a:lnSpc>
                          <a:spcPts val="1040"/>
                        </a:lnSpc>
                      </a:pPr>
                      <a:r>
                        <a:rPr lang="en-US" sz="800" b="0" kern="1200">
                          <a:solidFill>
                            <a:schemeClr val="tx1"/>
                          </a:solidFill>
                          <a:latin typeface="DM Sans Black"/>
                          <a:ea typeface="Inter" panose="020B0502030000000004" pitchFamily="34" charset="0"/>
                          <a:cs typeface="Roboto"/>
                        </a:rPr>
                        <a:t>South Africa</a:t>
                      </a: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algn="l">
                        <a:lnSpc>
                          <a:spcPts val="1040"/>
                        </a:lnSpc>
                      </a:pPr>
                      <a:endParaRPr lang="en-US" sz="800">
                        <a:latin typeface="+mn-lt"/>
                        <a:ea typeface="Inter" panose="020B0502030000000004" pitchFamily="34" charset="0"/>
                        <a:cs typeface="Roboto"/>
                      </a:endParaRP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800">
                        <a:latin typeface="+mn-lt"/>
                        <a:ea typeface="Inter" panose="020B0502030000000004" pitchFamily="34" charset="0"/>
                        <a:cs typeface="Roboto"/>
                      </a:endParaRP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algn="l">
                        <a:lnSpc>
                          <a:spcPts val="1040"/>
                        </a:lnSpc>
                      </a:pPr>
                      <a:endParaRPr lang="en-US" sz="800">
                        <a:latin typeface="+mn-lt"/>
                        <a:ea typeface="Inter" panose="020B0502030000000004" pitchFamily="34" charset="0"/>
                        <a:cs typeface="Roboto"/>
                      </a:endParaRP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800">
                        <a:latin typeface="+mn-lt"/>
                        <a:ea typeface="Inter" panose="020B0502030000000004" pitchFamily="34" charset="0"/>
                        <a:cs typeface="Roboto"/>
                      </a:endParaRP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algn="l">
                        <a:lnSpc>
                          <a:spcPts val="1040"/>
                        </a:lnSpc>
                      </a:pPr>
                      <a:endParaRPr lang="en-US" sz="800">
                        <a:latin typeface="+mn-lt"/>
                        <a:ea typeface="Inter" panose="020B0502030000000004" pitchFamily="34" charset="0"/>
                        <a:cs typeface="Roboto"/>
                      </a:endParaRP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372226892"/>
                  </a:ext>
                </a:extLst>
              </a:tr>
              <a:tr h="724918">
                <a:tc>
                  <a:txBody>
                    <a:bodyPr/>
                    <a:lstStyle/>
                    <a:p>
                      <a:pPr marL="0" algn="l" defTabSz="914354" rtl="0" eaLnBrk="1" latinLnBrk="0" hangingPunct="1">
                        <a:lnSpc>
                          <a:spcPts val="1040"/>
                        </a:lnSpc>
                      </a:pPr>
                      <a:r>
                        <a:rPr lang="en-US" sz="800" b="0" kern="1200">
                          <a:solidFill>
                            <a:schemeClr val="tx1"/>
                          </a:solidFill>
                          <a:latin typeface="DM Sans Black"/>
                          <a:ea typeface="Inter" panose="020B0502030000000004" pitchFamily="34" charset="0"/>
                          <a:cs typeface="Roboto"/>
                        </a:rPr>
                        <a:t>Guidance on the RFR  provisions in the South  African law</a:t>
                      </a:r>
                    </a:p>
                    <a:p>
                      <a:pPr marL="0" algn="l" defTabSz="914354" rtl="0" eaLnBrk="1" latinLnBrk="0" hangingPunct="1">
                        <a:lnSpc>
                          <a:spcPts val="1040"/>
                        </a:lnSpc>
                      </a:pPr>
                      <a:r>
                        <a:rPr lang="en-US" sz="800" b="0" kern="1200">
                          <a:solidFill>
                            <a:schemeClr val="tx1"/>
                          </a:solidFill>
                          <a:latin typeface="DM Sans Black"/>
                          <a:ea typeface="Inter" panose="020B0502030000000004" pitchFamily="34" charset="0"/>
                          <a:cs typeface="Roboto"/>
                        </a:rPr>
                        <a:t>documentation</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50000"/>
                      </a:schemeClr>
                    </a:solidFill>
                  </a:tcPr>
                </a:tc>
                <a:tc>
                  <a:txBody>
                    <a:bodyPr/>
                    <a:lstStyle/>
                    <a:p>
                      <a:pPr algn="l">
                        <a:lnSpc>
                          <a:spcPts val="1040"/>
                        </a:lnSpc>
                      </a:pPr>
                      <a:r>
                        <a:rPr kumimoji="0" lang="pt-BR" sz="800" b="0" i="0" u="none" strike="noStrike" kern="1200" cap="none" spc="0" normalizeH="0" baseline="0" noProof="0">
                          <a:ln>
                            <a:noFill/>
                          </a:ln>
                          <a:solidFill>
                            <a:srgbClr val="02163A"/>
                          </a:solidFill>
                          <a:effectLst/>
                          <a:uLnTx/>
                          <a:uFillTx/>
                          <a:latin typeface="+mn-lt"/>
                          <a:ea typeface="+mn-ea"/>
                          <a:cs typeface="+mn-cs"/>
                        </a:rPr>
                        <a:t>South </a:t>
                      </a:r>
                      <a:r>
                        <a:rPr kumimoji="0" lang="pt-BR" sz="800" b="0" i="0" u="none" strike="noStrike" kern="1200" cap="none" spc="0" normalizeH="0" baseline="0" noProof="0" err="1">
                          <a:ln>
                            <a:noFill/>
                          </a:ln>
                          <a:solidFill>
                            <a:srgbClr val="02163A"/>
                          </a:solidFill>
                          <a:effectLst/>
                          <a:uLnTx/>
                          <a:uFillTx/>
                          <a:latin typeface="+mn-lt"/>
                          <a:ea typeface="+mn-ea"/>
                          <a:cs typeface="+mn-cs"/>
                        </a:rPr>
                        <a:t>Africa</a:t>
                      </a:r>
                      <a:endParaRPr kumimoji="0" lang="pt-BR" sz="8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800" b="0" i="0" u="none" strike="noStrike" kern="1200" cap="none" spc="0" normalizeH="0" baseline="0" noProof="0">
                          <a:ln>
                            <a:noFill/>
                          </a:ln>
                          <a:solidFill>
                            <a:srgbClr val="02163A"/>
                          </a:solidFill>
                          <a:effectLst/>
                          <a:uLnTx/>
                          <a:uFillTx/>
                          <a:latin typeface="+mn-lt"/>
                          <a:ea typeface="+mn-ea"/>
                          <a:cs typeface="+mn-cs"/>
                        </a:rPr>
                        <a:t>The Commentary on interest rate provisions in the  South African law facilities agreements relevant to the  South African market’s transition from JIBAR to ZARONIA was updated to recommended form. The  Commentary consolidates guidance on the RFR  provisions in those documents into a single interest  rate commentary.</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algn="l">
                        <a:lnSpc>
                          <a:spcPts val="1040"/>
                        </a:lnSpc>
                      </a:pPr>
                      <a:r>
                        <a:rPr kumimoji="0" lang="en-IN" sz="800" b="0" i="0" u="none" strike="noStrike" kern="1200" cap="none" spc="0" normalizeH="0" baseline="0" noProof="0">
                          <a:ln>
                            <a:noFill/>
                          </a:ln>
                          <a:solidFill>
                            <a:srgbClr val="02163A"/>
                          </a:solidFill>
                          <a:effectLst/>
                          <a:uLnTx/>
                          <a:uFillTx/>
                          <a:latin typeface="+mn-lt"/>
                          <a:ea typeface="+mn-ea"/>
                          <a:cs typeface="+mn-cs"/>
                        </a:rPr>
                        <a:t>Published 13 April 2026</a:t>
                      </a:r>
                      <a:r>
                        <a:rPr lang="en-IN" sz="800" b="0" i="0" u="none" strike="noStrike" kern="1200" cap="none" spc="0" normalizeH="0" baseline="0" noProof="0">
                          <a:ln>
                            <a:noFill/>
                          </a:ln>
                          <a:solidFill>
                            <a:srgbClr val="02163A"/>
                          </a:solidFill>
                          <a:effectLst/>
                          <a:uLnTx/>
                          <a:uFillTx/>
                          <a:latin typeface="+mn-lt"/>
                          <a:ea typeface="+mn-ea"/>
                          <a:cs typeface="+mn-cs"/>
                        </a:rPr>
                        <a:t>.</a:t>
                      </a:r>
                      <a:endParaRPr kumimoji="0" lang="en-IN" sz="8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800" b="0" i="0" u="none" strike="noStrike" kern="1200" cap="none" spc="0" normalizeH="0" baseline="0" noProof="0">
                          <a:ln>
                            <a:noFill/>
                          </a:ln>
                          <a:solidFill>
                            <a:srgbClr val="02163A"/>
                          </a:solidFill>
                          <a:effectLst/>
                          <a:uLnTx/>
                          <a:uFillTx/>
                          <a:latin typeface="+mn-lt"/>
                          <a:ea typeface="+mn-ea"/>
                          <a:cs typeface="+mn-cs"/>
                        </a:rPr>
                        <a:t>South African  Documentation  Working Party</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171450" indent="-171450" algn="l">
                        <a:lnSpc>
                          <a:spcPts val="1040"/>
                        </a:lnSpc>
                        <a:buFont typeface="Arial" panose="020B0604020202020204" pitchFamily="34" charset="0"/>
                        <a:buChar char="•"/>
                      </a:pPr>
                      <a:r>
                        <a:rPr kumimoji="0" lang="en-US" sz="800" b="0" i="0" u="none" strike="noStrike" kern="1200" cap="none" spc="0" normalizeH="0" baseline="0" noProof="0">
                          <a:ln>
                            <a:noFill/>
                          </a:ln>
                          <a:solidFill>
                            <a:srgbClr val="02163A"/>
                          </a:solidFill>
                          <a:effectLst/>
                          <a:uLnTx/>
                          <a:uFillTx/>
                          <a:latin typeface="+mn-lt"/>
                          <a:ea typeface="+mn-ea"/>
                          <a:cs typeface="+mn-cs"/>
                        </a:rPr>
                        <a:t>Commentary to the interest rate  provisions in the South African  law facilities agreements</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extLst>
                  <a:ext uri="{0D108BD9-81ED-4DB2-BD59-A6C34878D82A}">
                    <a16:rowId xmlns:a16="http://schemas.microsoft.com/office/drawing/2014/main" val="387902411"/>
                  </a:ext>
                </a:extLst>
              </a:tr>
              <a:tr h="724918">
                <a:tc>
                  <a:txBody>
                    <a:bodyPr/>
                    <a:lstStyle/>
                    <a:p>
                      <a:pPr marL="0" algn="l" defTabSz="914354" rtl="0" eaLnBrk="1" latinLnBrk="0" hangingPunct="1">
                        <a:lnSpc>
                          <a:spcPts val="1040"/>
                        </a:lnSpc>
                      </a:pPr>
                      <a:r>
                        <a:rPr lang="en-US" sz="800" b="0" kern="1200">
                          <a:solidFill>
                            <a:schemeClr val="tx1"/>
                          </a:solidFill>
                          <a:latin typeface="DM Sans Black"/>
                          <a:ea typeface="Inter" panose="020B0502030000000004" pitchFamily="34" charset="0"/>
                          <a:cs typeface="Roboto"/>
                        </a:rPr>
                        <a:t>Updates to Day One  ZARONIA facility</a:t>
                      </a:r>
                    </a:p>
                    <a:p>
                      <a:pPr marL="0" algn="l" defTabSz="914354" rtl="0" eaLnBrk="1" latinLnBrk="0" hangingPunct="1">
                        <a:lnSpc>
                          <a:spcPts val="1040"/>
                        </a:lnSpc>
                      </a:pPr>
                      <a:r>
                        <a:rPr lang="en-US" sz="800" b="0" kern="1200">
                          <a:solidFill>
                            <a:schemeClr val="tx1"/>
                          </a:solidFill>
                          <a:latin typeface="DM Sans Black"/>
                          <a:ea typeface="Inter" panose="020B0502030000000004" pitchFamily="34" charset="0"/>
                          <a:cs typeface="Roboto"/>
                        </a:rPr>
                        <a:t>agreement</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50000"/>
                      </a:schemeClr>
                    </a:solidFill>
                  </a:tcPr>
                </a:tc>
                <a:tc>
                  <a:txBody>
                    <a:bodyPr/>
                    <a:lstStyle/>
                    <a:p>
                      <a:pPr algn="l">
                        <a:lnSpc>
                          <a:spcPts val="1040"/>
                        </a:lnSpc>
                      </a:pPr>
                      <a:r>
                        <a:rPr kumimoji="0" lang="pt-BR" sz="800" b="0" i="0" u="none" strike="noStrike" kern="1200" cap="none" spc="0" normalizeH="0" baseline="0" noProof="0">
                          <a:ln>
                            <a:noFill/>
                          </a:ln>
                          <a:solidFill>
                            <a:srgbClr val="02163A"/>
                          </a:solidFill>
                          <a:effectLst/>
                          <a:uLnTx/>
                          <a:uFillTx/>
                          <a:latin typeface="+mn-lt"/>
                          <a:ea typeface="+mn-ea"/>
                          <a:cs typeface="+mn-cs"/>
                        </a:rPr>
                        <a:t>South </a:t>
                      </a:r>
                      <a:r>
                        <a:rPr kumimoji="0" lang="pt-BR" sz="800" b="0" i="0" u="none" strike="noStrike" kern="1200" cap="none" spc="0" normalizeH="0" baseline="0" noProof="0" err="1">
                          <a:ln>
                            <a:noFill/>
                          </a:ln>
                          <a:solidFill>
                            <a:srgbClr val="02163A"/>
                          </a:solidFill>
                          <a:effectLst/>
                          <a:uLnTx/>
                          <a:uFillTx/>
                          <a:latin typeface="+mn-lt"/>
                          <a:ea typeface="+mn-ea"/>
                          <a:cs typeface="+mn-cs"/>
                        </a:rPr>
                        <a:t>Africa</a:t>
                      </a:r>
                      <a:endParaRPr kumimoji="0" lang="pt-BR" sz="8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800" b="0" i="0" u="none" strike="noStrike" kern="1200" cap="none" spc="0" normalizeH="0" baseline="0" noProof="0">
                          <a:ln>
                            <a:noFill/>
                          </a:ln>
                          <a:solidFill>
                            <a:srgbClr val="02163A"/>
                          </a:solidFill>
                          <a:effectLst/>
                          <a:uLnTx/>
                          <a:uFillTx/>
                          <a:latin typeface="+mn-lt"/>
                          <a:ea typeface="+mn-ea"/>
                          <a:cs typeface="+mn-cs"/>
                        </a:rPr>
                        <a:t>Following market feedback since its initial publication  in December 2025, the Day One ZARONIA facility  agreement has been updated to recommended form.  This reflects the “No New JIBAR” initiative published  by the MPG, which provides that no new JIBAR transactions should be entered into from 1 May  2026.</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800">
                          <a:latin typeface="DM Sans"/>
                          <a:cs typeface="Segoe UI Light"/>
                        </a:rPr>
                        <a:t>Published 13 April 2026.</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800" b="0" i="0" u="none" strike="noStrike" kern="1200" cap="none" spc="0" normalizeH="0" baseline="0" noProof="0">
                          <a:ln>
                            <a:noFill/>
                          </a:ln>
                          <a:solidFill>
                            <a:srgbClr val="02163A"/>
                          </a:solidFill>
                          <a:effectLst/>
                          <a:uLnTx/>
                          <a:uFillTx/>
                          <a:latin typeface="+mn-lt"/>
                          <a:ea typeface="+mn-ea"/>
                          <a:cs typeface="+mn-cs"/>
                        </a:rPr>
                        <a:t>South African  Documentation  Working Party</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kumimoji="0" lang="en-US" sz="800" b="0" i="0" u="none" strike="noStrike" kern="1200" cap="none" spc="0" normalizeH="0" baseline="0" noProof="0">
                          <a:ln>
                            <a:noFill/>
                          </a:ln>
                          <a:solidFill>
                            <a:srgbClr val="02163A"/>
                          </a:solidFill>
                          <a:effectLst/>
                          <a:uLnTx/>
                          <a:uFillTx/>
                          <a:latin typeface="+mn-lt"/>
                          <a:ea typeface="+mn-ea"/>
                          <a:cs typeface="+mn-cs"/>
                        </a:rPr>
                        <a:t>Recommended form Day One  ZARONIA facility agreement</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859323898"/>
                  </a:ext>
                </a:extLst>
              </a:tr>
            </a:tbl>
          </a:graphicData>
        </a:graphic>
      </p:graphicFrame>
    </p:spTree>
    <p:extLst>
      <p:ext uri="{BB962C8B-B14F-4D97-AF65-F5344CB8AC3E}">
        <p14:creationId xmlns:p14="http://schemas.microsoft.com/office/powerpoint/2010/main" val="2878480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572D4-4582-6CD8-6E07-AFF952AC134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C96E285-276D-222D-FF8F-184E1583C209}"/>
              </a:ext>
            </a:extLst>
          </p:cNvPr>
          <p:cNvSpPr>
            <a:spLocks noGrp="1"/>
          </p:cNvSpPr>
          <p:nvPr>
            <p:ph type="title"/>
          </p:nvPr>
        </p:nvSpPr>
        <p:spPr>
          <a:xfrm>
            <a:off x="895351" y="365125"/>
            <a:ext cx="10385424" cy="711200"/>
          </a:xfrm>
        </p:spPr>
        <p:txBody>
          <a:bodyPr/>
          <a:lstStyle/>
          <a:p>
            <a:r>
              <a:rPr lang="en-US"/>
              <a:t>Recently published</a:t>
            </a:r>
            <a:endParaRPr lang="en-IN"/>
          </a:p>
        </p:txBody>
      </p:sp>
      <p:sp>
        <p:nvSpPr>
          <p:cNvPr id="4" name="Slide Number Placeholder 3">
            <a:extLst>
              <a:ext uri="{FF2B5EF4-FFF2-40B4-BE49-F238E27FC236}">
                <a16:creationId xmlns:a16="http://schemas.microsoft.com/office/drawing/2014/main" id="{7237E0C4-641D-FCEB-8AD4-0B456F67E1DB}"/>
              </a:ext>
            </a:extLst>
          </p:cNvPr>
          <p:cNvSpPr>
            <a:spLocks noGrp="1"/>
          </p:cNvSpPr>
          <p:nvPr>
            <p:ph type="sldNum" sz="quarter" idx="4"/>
          </p:nvPr>
        </p:nvSpPr>
        <p:spPr>
          <a:xfrm>
            <a:off x="10706103" y="6286577"/>
            <a:ext cx="576263" cy="222251"/>
          </a:xfrm>
        </p:spPr>
        <p:txBody>
          <a:bodyPr/>
          <a:lstStyle/>
          <a:p>
            <a:fld id="{2CC51D1C-F4A4-48F1-91BB-32AFAD60AC88}" type="slidenum">
              <a:rPr lang="en-IN" smtClean="0"/>
              <a:pPr/>
              <a:t>5</a:t>
            </a:fld>
            <a:endParaRPr lang="en-IN"/>
          </a:p>
        </p:txBody>
      </p:sp>
      <p:graphicFrame>
        <p:nvGraphicFramePr>
          <p:cNvPr id="5" name="Table 4">
            <a:extLst>
              <a:ext uri="{FF2B5EF4-FFF2-40B4-BE49-F238E27FC236}">
                <a16:creationId xmlns:a16="http://schemas.microsoft.com/office/drawing/2014/main" id="{89C27C14-B66F-FE29-74DD-53D9E9BD60F2}"/>
              </a:ext>
            </a:extLst>
          </p:cNvPr>
          <p:cNvGraphicFramePr>
            <a:graphicFrameLocks noGrp="1"/>
          </p:cNvGraphicFramePr>
          <p:nvPr>
            <p:extLst>
              <p:ext uri="{D42A27DB-BD31-4B8C-83A1-F6EECF244321}">
                <p14:modId xmlns:p14="http://schemas.microsoft.com/office/powerpoint/2010/main" val="1048875749"/>
              </p:ext>
            </p:extLst>
          </p:nvPr>
        </p:nvGraphicFramePr>
        <p:xfrm>
          <a:off x="895347" y="1053638"/>
          <a:ext cx="10385428" cy="4611024"/>
        </p:xfrm>
        <a:graphic>
          <a:graphicData uri="http://schemas.openxmlformats.org/drawingml/2006/table">
            <a:tbl>
              <a:tblPr firstRow="1" bandRow="1">
                <a:tableStyleId>{C083E6E3-FA7D-4D7B-A595-EF9225AFEA82}</a:tableStyleId>
              </a:tblPr>
              <a:tblGrid>
                <a:gridCol w="1733551">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912193">
                  <a:extLst>
                    <a:ext uri="{9D8B030D-6E8A-4147-A177-3AD203B41FA5}">
                      <a16:colId xmlns:a16="http://schemas.microsoft.com/office/drawing/2014/main" val="516622153"/>
                    </a:ext>
                  </a:extLst>
                </a:gridCol>
                <a:gridCol w="1040683">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228400">
                <a:tc gridSpan="6">
                  <a:txBody>
                    <a:bodyPr/>
                    <a:lstStyle/>
                    <a:p>
                      <a:pPr marL="0" marR="0" lvl="0" indent="0" algn="l" defTabSz="914354" rtl="0" eaLnBrk="1" fontAlgn="auto" latinLnBrk="0" hangingPunct="1">
                        <a:lnSpc>
                          <a:spcPts val="1040"/>
                        </a:lnSpc>
                        <a:spcBef>
                          <a:spcPts val="0"/>
                        </a:spcBef>
                        <a:spcAft>
                          <a:spcPts val="0"/>
                        </a:spcAft>
                        <a:buClrTx/>
                        <a:buSzTx/>
                        <a:buFont typeface="Arial" panose="020B0604020202020204" pitchFamily="34" charset="0"/>
                        <a:buNone/>
                        <a:tabLst/>
                        <a:defRPr/>
                      </a:pPr>
                      <a:r>
                        <a:rPr lang="en-US" sz="900" b="0" kern="1200">
                          <a:solidFill>
                            <a:schemeClr val="tx1"/>
                          </a:solidFill>
                          <a:latin typeface="DM Sans Black" pitchFamily="2" charset="0"/>
                          <a:ea typeface="Inter" panose="020B0502030000000004" pitchFamily="34" charset="0"/>
                          <a:cs typeface="Roboto" panose="02000000000000000000" pitchFamily="2" charset="0"/>
                        </a:rPr>
                        <a:t>Secondary Debt Trading </a:t>
                      </a: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2B96EE"/>
                    </a:solidFill>
                  </a:tcPr>
                </a:tc>
                <a:tc hMerge="1">
                  <a:txBody>
                    <a:bodyPr/>
                    <a:lstStyle/>
                    <a:p>
                      <a:pPr algn="l"/>
                      <a:endParaRPr kumimoji="0" lang="pt-BR" sz="900" b="0" i="0" u="none" strike="noStrike" kern="1200" cap="none" spc="0" normalizeH="0" baseline="0" noProof="0">
                        <a:ln>
                          <a:noFill/>
                        </a:ln>
                        <a:solidFill>
                          <a:srgbClr val="02163A"/>
                        </a:solidFill>
                        <a:effectLst/>
                        <a:uLnTx/>
                        <a:uFillTx/>
                        <a:latin typeface="+mn-lt"/>
                        <a:ea typeface="+mn-ea"/>
                        <a:cs typeface="+mn-cs"/>
                      </a:endParaRP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hMerge="1">
                  <a:txBody>
                    <a:bodyPr/>
                    <a:lstStyle/>
                    <a:p>
                      <a:pPr marL="0" marR="0" lvl="0" indent="0" algn="l" defTabSz="914400" rtl="0" eaLnBrk="1" fontAlgn="auto" latinLnBrk="0" hangingPunct="1">
                        <a:lnSpc>
                          <a:spcPts val="940"/>
                        </a:lnSpc>
                        <a:spcBef>
                          <a:spcPts val="0"/>
                        </a:spcBef>
                        <a:spcAft>
                          <a:spcPts val="200"/>
                        </a:spcAft>
                        <a:buClrTx/>
                        <a:buSzTx/>
                        <a:buFontTx/>
                        <a:buNone/>
                        <a:tabLst/>
                        <a:defRPr/>
                      </a:pPr>
                      <a:endParaRPr kumimoji="0" lang="en-US" sz="800" b="0" i="0" u="none" strike="noStrike" kern="1200" cap="none" spc="0" normalizeH="0" baseline="0" noProof="0">
                        <a:ln>
                          <a:noFill/>
                        </a:ln>
                        <a:solidFill>
                          <a:srgbClr val="02163A"/>
                        </a:solidFill>
                        <a:effectLst/>
                        <a:uLnTx/>
                        <a:uFillTx/>
                        <a:latin typeface="+mn-lt"/>
                        <a:ea typeface="+mn-ea"/>
                        <a:cs typeface="+mn-cs"/>
                      </a:endParaRP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hMerge="1">
                  <a:txBody>
                    <a:bodyPr/>
                    <a:lstStyle/>
                    <a:p>
                      <a:pPr algn="l"/>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hMerge="1">
                  <a:txBody>
                    <a:bodyPr/>
                    <a:lstStyle/>
                    <a:p>
                      <a:pPr marL="228600" indent="-228600" algn="l">
                        <a:spcAft>
                          <a:spcPts val="400"/>
                        </a:spcAft>
                        <a:buFont typeface="Arial" panose="020B0604020202020204" pitchFamily="34" charset="0"/>
                        <a:buChar char="•"/>
                      </a:pP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extLst>
                  <a:ext uri="{0D108BD9-81ED-4DB2-BD59-A6C34878D82A}">
                    <a16:rowId xmlns:a16="http://schemas.microsoft.com/office/drawing/2014/main" val="4165315408"/>
                  </a:ext>
                </a:extLst>
              </a:tr>
              <a:tr h="3834512">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Suite of Secondary Debt  Trading Documents</a:t>
                      </a: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20000"/>
                      </a:schemeClr>
                    </a:solidFill>
                  </a:tcPr>
                </a:tc>
                <a:tc>
                  <a:txBody>
                    <a:bodyPr/>
                    <a:lstStyle/>
                    <a:p>
                      <a:pPr algn="l"/>
                      <a:r>
                        <a:rPr kumimoji="0" lang="pt-BR" sz="900" b="0" i="0" u="none" strike="noStrike" kern="1200" cap="none" spc="0" normalizeH="0" baseline="0" noProof="0">
                          <a:ln>
                            <a:noFill/>
                          </a:ln>
                          <a:solidFill>
                            <a:srgbClr val="02163A"/>
                          </a:solidFill>
                          <a:effectLst/>
                          <a:uLnTx/>
                          <a:uFillTx/>
                          <a:latin typeface="+mn-lt"/>
                          <a:ea typeface="+mn-ea"/>
                          <a:cs typeface="+mn-cs"/>
                        </a:rPr>
                        <a:t>Secondary Debt  Trading</a:t>
                      </a: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940"/>
                        </a:lnSpc>
                        <a:spcBef>
                          <a:spcPts val="0"/>
                        </a:spcBef>
                        <a:spcAft>
                          <a:spcPts val="20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Updated versions of the Standard Terms and  Conditions for Par and Distressed Trade Transactions,  the full suite of Funded Participation and Risk  Participation Agreements and the Secondary Debt  Trading Documentation User Guide have been  published.</a:t>
                      </a:r>
                    </a:p>
                    <a:p>
                      <a:pPr marL="0" marR="0" lvl="0" indent="0" algn="l" defTabSz="914400" rtl="0" eaLnBrk="1" fontAlgn="auto" latinLnBrk="0" hangingPunct="1">
                        <a:lnSpc>
                          <a:spcPts val="940"/>
                        </a:lnSpc>
                        <a:spcBef>
                          <a:spcPts val="0"/>
                        </a:spcBef>
                        <a:spcAft>
                          <a:spcPts val="20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The amendments to the Standard Terms and  Conditions are as follows:-</a:t>
                      </a:r>
                    </a:p>
                    <a:p>
                      <a:pPr marL="171450" marR="0" lvl="0" indent="-171450" algn="l" defTabSz="914400" rtl="0" eaLnBrk="1" fontAlgn="auto" latinLnBrk="0" hangingPunct="1">
                        <a:lnSpc>
                          <a:spcPts val="940"/>
                        </a:lnSpc>
                        <a:spcBef>
                          <a:spcPts val="0"/>
                        </a:spcBef>
                        <a:spcAft>
                          <a:spcPts val="2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removal of all references to LIBOR;</a:t>
                      </a:r>
                    </a:p>
                    <a:p>
                      <a:pPr marL="171450" marR="0" lvl="0" indent="-171450" algn="l" defTabSz="914400" rtl="0" eaLnBrk="1" fontAlgn="auto" latinLnBrk="0" hangingPunct="1">
                        <a:lnSpc>
                          <a:spcPts val="940"/>
                        </a:lnSpc>
                        <a:spcBef>
                          <a:spcPts val="0"/>
                        </a:spcBef>
                        <a:spcAft>
                          <a:spcPts val="2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removal of the screen rate concept from all  remaining IBOR Rate definitions (and from  the definition of SARON) to conform to the  equivalent definitions in the Primary  Documents;</a:t>
                      </a:r>
                    </a:p>
                    <a:p>
                      <a:pPr marL="171450" marR="0" lvl="0" indent="-171450" algn="l" defTabSz="914400" rtl="0" eaLnBrk="1" fontAlgn="auto" latinLnBrk="0" hangingPunct="1">
                        <a:lnSpc>
                          <a:spcPts val="940"/>
                        </a:lnSpc>
                        <a:spcBef>
                          <a:spcPts val="0"/>
                        </a:spcBef>
                        <a:spcAft>
                          <a:spcPts val="2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updating of remaining IBOR Rate definitions  to reflect their current administrator and  publication timings;</a:t>
                      </a:r>
                    </a:p>
                    <a:p>
                      <a:pPr marL="171450" marR="0" lvl="0" indent="-171450" algn="l" defTabSz="914400" rtl="0" eaLnBrk="1" fontAlgn="auto" latinLnBrk="0" hangingPunct="1">
                        <a:lnSpc>
                          <a:spcPts val="940"/>
                        </a:lnSpc>
                        <a:spcBef>
                          <a:spcPts val="0"/>
                        </a:spcBef>
                        <a:spcAft>
                          <a:spcPts val="2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updating of Target2 definition; and</a:t>
                      </a:r>
                    </a:p>
                    <a:p>
                      <a:pPr marL="171450" marR="0" lvl="0" indent="-171450" algn="l" defTabSz="914400" rtl="0" eaLnBrk="1" fontAlgn="auto" latinLnBrk="0" hangingPunct="1">
                        <a:lnSpc>
                          <a:spcPts val="940"/>
                        </a:lnSpc>
                        <a:spcBef>
                          <a:spcPts val="0"/>
                        </a:spcBef>
                        <a:spcAft>
                          <a:spcPts val="2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updating of ERISA representations given by  each of the Seller and Buyer to reflect the  use of additional exemptions from the  prohibited transaction rules of ERISA and</a:t>
                      </a:r>
                    </a:p>
                    <a:p>
                      <a:pPr marL="171450" marR="0" lvl="0" indent="-171450" algn="l" defTabSz="914400" rtl="0" eaLnBrk="1" fontAlgn="auto" latinLnBrk="0" hangingPunct="1">
                        <a:lnSpc>
                          <a:spcPts val="940"/>
                        </a:lnSpc>
                        <a:spcBef>
                          <a:spcPts val="0"/>
                        </a:spcBef>
                        <a:spcAft>
                          <a:spcPts val="2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the US Internal Revenue Code.</a:t>
                      </a:r>
                    </a:p>
                    <a:p>
                      <a:pPr marL="0" marR="0" lvl="0" indent="0" algn="l" rtl="0" eaLnBrk="1" fontAlgn="auto" latinLnBrk="0" hangingPunct="1">
                        <a:lnSpc>
                          <a:spcPts val="940"/>
                        </a:lnSpc>
                        <a:spcBef>
                          <a:spcPts val="0"/>
                        </a:spcBef>
                        <a:spcAft>
                          <a:spcPts val="200"/>
                        </a:spcAft>
                        <a:buClrTx/>
                        <a:buSzTx/>
                        <a:buFont typeface="Arial" panose="020B0604020202020204" pitchFamily="34" charset="0"/>
                        <a:buNone/>
                      </a:pPr>
                      <a:r>
                        <a:rPr kumimoji="0" lang="en-US" sz="900" b="0" i="0" u="none" strike="noStrike" kern="1200" cap="none" spc="0" normalizeH="0" baseline="0" noProof="0">
                          <a:ln>
                            <a:noFill/>
                          </a:ln>
                          <a:solidFill>
                            <a:srgbClr val="02163A"/>
                          </a:solidFill>
                          <a:effectLst/>
                          <a:uLnTx/>
                          <a:uFillTx/>
                          <a:latin typeface="+mn-lt"/>
                          <a:ea typeface="+mn-ea"/>
                          <a:cs typeface="+mn-cs"/>
                        </a:rPr>
                        <a:t>The ERISA representations given by each of the Grantor and the Participant in the LMA Funded and Risk Participation Agreements have also been updated  to conform to the equivalent amendments made </a:t>
                      </a:r>
                      <a:r>
                        <a:rPr lang="en-US" sz="900" b="0" i="0" u="none" strike="noStrike" kern="1200" cap="none" spc="0" normalizeH="0" baseline="0" noProof="0">
                          <a:ln>
                            <a:noFill/>
                          </a:ln>
                          <a:solidFill>
                            <a:srgbClr val="02163A"/>
                          </a:solidFill>
                          <a:effectLst/>
                          <a:uLnTx/>
                          <a:uFillTx/>
                          <a:latin typeface="+mn-lt"/>
                          <a:ea typeface="+mn-ea"/>
                          <a:cs typeface="+mn-cs"/>
                        </a:rPr>
                        <a:t>to the</a:t>
                      </a:r>
                      <a:r>
                        <a:rPr kumimoji="0" lang="en-US" sz="900" b="0" i="0" u="none" strike="noStrike" kern="1200" cap="none" spc="0" normalizeH="0" baseline="0" noProof="0">
                          <a:ln>
                            <a:noFill/>
                          </a:ln>
                          <a:solidFill>
                            <a:srgbClr val="02163A"/>
                          </a:solidFill>
                          <a:effectLst/>
                          <a:uLnTx/>
                          <a:uFillTx/>
                          <a:latin typeface="+mn-lt"/>
                          <a:ea typeface="+mn-ea"/>
                          <a:cs typeface="+mn-cs"/>
                        </a:rPr>
                        <a:t> Standard Terms and Conditions reflecting the use  of additional exemptions from the prohibited transaction rules of ERISA and the US Internal  Revenue Code. The LMA Funded Participation  Agreements have additionally been updated to include an elevation mechanism to avoid parties  needing to sign a separate Bilateral Termination and Transfer Agreement when the Participant is to become Lender of Record in respect of all or part of its funded  participation.</a:t>
                      </a: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algn="l"/>
                      <a:r>
                        <a:rPr kumimoji="0" lang="en-US" sz="900" b="0" i="0" u="none" strike="noStrike" kern="1200" cap="none" spc="0" normalizeH="0" baseline="0" noProof="0">
                          <a:ln>
                            <a:noFill/>
                          </a:ln>
                          <a:solidFill>
                            <a:srgbClr val="02163A"/>
                          </a:solidFill>
                          <a:effectLst/>
                          <a:uLnTx/>
                          <a:uFillTx/>
                          <a:latin typeface="+mn-lt"/>
                          <a:ea typeface="+mn-ea"/>
                          <a:cs typeface="+mn-cs"/>
                        </a:rPr>
                        <a:t>Published as Pending on 17  of February with a go-live  date of 17 March 2026.</a:t>
                      </a: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Secondary  Documentation  Committee</a:t>
                      </a: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Standard Terms and Conditions  for Par and Distressed Trade  Transactions (Bank Debt/Claims)</a:t>
                      </a:r>
                    </a:p>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Secondary Debt Trading  Documentation User Guide</a:t>
                      </a:r>
                    </a:p>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Funded Participation  (Par/Distressed)</a:t>
                      </a:r>
                    </a:p>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Funded Participation  (Distressed/Claims)</a:t>
                      </a:r>
                    </a:p>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Master Funded Participation  (Par/Distressed)</a:t>
                      </a:r>
                    </a:p>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Funded/Risk Participation (Par)</a:t>
                      </a:r>
                    </a:p>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Risk Participation (Par)</a:t>
                      </a:r>
                    </a:p>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Master Risk Participation (Par)</a:t>
                      </a:r>
                    </a:p>
                    <a:p>
                      <a:pPr marL="228600" indent="-228600" algn="l">
                        <a:spcAft>
                          <a:spcPts val="4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Risk to Funded Participation  (Par)</a:t>
                      </a:r>
                    </a:p>
                  </a:txBody>
                  <a:tcPr marL="60559" marR="60559" marT="3028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extLst>
                  <a:ext uri="{0D108BD9-81ED-4DB2-BD59-A6C34878D82A}">
                    <a16:rowId xmlns:a16="http://schemas.microsoft.com/office/drawing/2014/main" val="387902411"/>
                  </a:ext>
                </a:extLst>
              </a:tr>
            </a:tbl>
          </a:graphicData>
        </a:graphic>
      </p:graphicFrame>
    </p:spTree>
    <p:extLst>
      <p:ext uri="{BB962C8B-B14F-4D97-AF65-F5344CB8AC3E}">
        <p14:creationId xmlns:p14="http://schemas.microsoft.com/office/powerpoint/2010/main" val="4032101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1653F0-17A5-6F34-2C8C-2A83BD05D190}"/>
              </a:ext>
            </a:extLst>
          </p:cNvPr>
          <p:cNvSpPr>
            <a:spLocks noGrp="1"/>
          </p:cNvSpPr>
          <p:nvPr>
            <p:ph type="title"/>
          </p:nvPr>
        </p:nvSpPr>
        <p:spPr/>
        <p:txBody>
          <a:bodyPr/>
          <a:lstStyle/>
          <a:p>
            <a:r>
              <a:rPr lang="en-IN"/>
              <a:t>Recently published</a:t>
            </a:r>
          </a:p>
        </p:txBody>
      </p:sp>
      <p:sp>
        <p:nvSpPr>
          <p:cNvPr id="4" name="Slide Number Placeholder 3">
            <a:extLst>
              <a:ext uri="{FF2B5EF4-FFF2-40B4-BE49-F238E27FC236}">
                <a16:creationId xmlns:a16="http://schemas.microsoft.com/office/drawing/2014/main" id="{354E0C3E-D218-D764-035E-4A913C0D6006}"/>
              </a:ext>
            </a:extLst>
          </p:cNvPr>
          <p:cNvSpPr>
            <a:spLocks noGrp="1"/>
          </p:cNvSpPr>
          <p:nvPr>
            <p:ph type="sldNum" sz="quarter" idx="4"/>
          </p:nvPr>
        </p:nvSpPr>
        <p:spPr/>
        <p:txBody>
          <a:bodyPr/>
          <a:lstStyle/>
          <a:p>
            <a:fld id="{2CC51D1C-F4A4-48F1-91BB-32AFAD60AC88}" type="slidenum">
              <a:rPr lang="en-IN" smtClean="0"/>
              <a:pPr/>
              <a:t>6</a:t>
            </a:fld>
            <a:endParaRPr lang="en-IN"/>
          </a:p>
        </p:txBody>
      </p:sp>
      <p:graphicFrame>
        <p:nvGraphicFramePr>
          <p:cNvPr id="5" name="Table 4">
            <a:extLst>
              <a:ext uri="{FF2B5EF4-FFF2-40B4-BE49-F238E27FC236}">
                <a16:creationId xmlns:a16="http://schemas.microsoft.com/office/drawing/2014/main" id="{10AB3A29-E434-6955-D3A6-262F88CE0EF0}"/>
              </a:ext>
            </a:extLst>
          </p:cNvPr>
          <p:cNvGraphicFramePr>
            <a:graphicFrameLocks noGrp="1"/>
          </p:cNvGraphicFramePr>
          <p:nvPr>
            <p:extLst>
              <p:ext uri="{D42A27DB-BD31-4B8C-83A1-F6EECF244321}">
                <p14:modId xmlns:p14="http://schemas.microsoft.com/office/powerpoint/2010/main" val="2031952136"/>
              </p:ext>
            </p:extLst>
          </p:nvPr>
        </p:nvGraphicFramePr>
        <p:xfrm>
          <a:off x="895351" y="1076325"/>
          <a:ext cx="10468741" cy="2584067"/>
        </p:xfrm>
        <a:graphic>
          <a:graphicData uri="http://schemas.openxmlformats.org/drawingml/2006/table">
            <a:tbl>
              <a:tblPr firstRow="1" bandRow="1">
                <a:tableStyleId>{C083E6E3-FA7D-4D7B-A595-EF9225AFEA82}</a:tableStyleId>
              </a:tblPr>
              <a:tblGrid>
                <a:gridCol w="1816864">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638425">
                  <a:extLst>
                    <a:ext uri="{9D8B030D-6E8A-4147-A177-3AD203B41FA5}">
                      <a16:colId xmlns:a16="http://schemas.microsoft.com/office/drawing/2014/main" val="516622153"/>
                    </a:ext>
                  </a:extLst>
                </a:gridCol>
                <a:gridCol w="1314451">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0">
                <a:tc gridSpan="6">
                  <a:txBody>
                    <a:bodyPr/>
                    <a:lstStyle/>
                    <a:p>
                      <a:pPr marL="0" indent="0" algn="l" defTabSz="914354" rtl="0" eaLnBrk="1" latinLnBrk="0" hangingPunct="1">
                        <a:lnSpc>
                          <a:spcPts val="1040"/>
                        </a:lnSpc>
                        <a:buFont typeface="Arial" panose="020B0604020202020204" pitchFamily="34" charset="0"/>
                        <a:buNone/>
                      </a:pPr>
                      <a:r>
                        <a:rPr lang="en-US" sz="900" b="0" kern="1200">
                          <a:solidFill>
                            <a:schemeClr val="tx1"/>
                          </a:solidFill>
                          <a:latin typeface="DM Sans Black" pitchFamily="2" charset="0"/>
                          <a:ea typeface="Inter" panose="020B0502030000000004" pitchFamily="34" charset="0"/>
                          <a:cs typeface="Roboto" panose="02000000000000000000" pitchFamily="2" charset="0"/>
                        </a:rPr>
                        <a:t>Export and Commodities</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tc>
                <a:extLst>
                  <a:ext uri="{0D108BD9-81ED-4DB2-BD59-A6C34878D82A}">
                    <a16:rowId xmlns:a16="http://schemas.microsoft.com/office/drawing/2014/main" val="1009513470"/>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Borrowing base facility  agreement update (and  updated users guide)</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Commodities</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Updating for Electronic Trade Documents Act.</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ts val="1040"/>
                        </a:lnSpc>
                      </a:pPr>
                      <a:r>
                        <a:rPr lang="en-US" sz="900">
                          <a:latin typeface="+mn-lt"/>
                          <a:ea typeface="Inter" panose="020B0502030000000004" pitchFamily="34" charset="0"/>
                          <a:cs typeface="Roboto"/>
                        </a:rPr>
                        <a:t>Published 20 February 2026.</a:t>
                      </a:r>
                      <a:endParaRPr lang="en-US" sz="900">
                        <a:latin typeface="+mn-lt"/>
                        <a:ea typeface="Inter" panose="020B0502030000000004" pitchFamily="34" charset="0"/>
                        <a:cs typeface="Roboto" panose="02000000000000000000" pitchFamily="2" charset="0"/>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Commodities  Finance Working  Party</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Borrowing Base Facility</a:t>
                      </a:r>
                    </a:p>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Agreement Update (and updated  users guide)</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6032338"/>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Guidance Note on</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Sanctioned Lenders in  Developing Market</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Syndicated Loans</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Developing Markets;  Commodities Finance;  Export Finance</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A note which sets out guidance on a number of  scenarios and options which parties may wish to  consider in the context of a lender becoming, directly  or indirectly, the target of sanctions</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ts val="1040"/>
                        </a:lnSpc>
                      </a:pPr>
                      <a:r>
                        <a:rPr lang="en-US" sz="900">
                          <a:latin typeface="+mn-lt"/>
                          <a:ea typeface="Inter" panose="020B0502030000000004" pitchFamily="34" charset="0"/>
                          <a:cs typeface="Roboto"/>
                        </a:rPr>
                        <a:t>Published 2 February 2026.</a:t>
                      </a:r>
                      <a:endParaRPr lang="en-US" sz="900">
                        <a:latin typeface="+mn-lt"/>
                        <a:ea typeface="Inter" panose="020B0502030000000004" pitchFamily="34" charset="0"/>
                        <a:cs typeface="Roboto" panose="02000000000000000000" pitchFamily="2" charset="0"/>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Senior In-House Legal  Forum; Developing</a:t>
                      </a:r>
                    </a:p>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a:rPr>
                        <a:t>Markets Working Party;  Commodities Finance  Working Party; Export  Finance Working Party</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New Guidance Note</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14142332"/>
                  </a:ext>
                </a:extLst>
              </a:tr>
              <a:tr h="0">
                <a:tc gridSpan="6">
                  <a:txBody>
                    <a:bodyPr/>
                    <a:lstStyle/>
                    <a:p>
                      <a:pPr marL="0" indent="0" algn="l" defTabSz="914354" rtl="0" eaLnBrk="1" latinLnBrk="0" hangingPunct="1">
                        <a:lnSpc>
                          <a:spcPts val="1040"/>
                        </a:lnSpc>
                        <a:buFont typeface="Arial" panose="020B0604020202020204" pitchFamily="34" charset="0"/>
                        <a:buNone/>
                      </a:pPr>
                      <a:r>
                        <a:rPr lang="en-US" sz="900" b="0" kern="1200">
                          <a:solidFill>
                            <a:schemeClr val="tx1"/>
                          </a:solidFill>
                          <a:latin typeface="DM Sans Black" pitchFamily="2" charset="0"/>
                          <a:ea typeface="Inter" panose="020B0502030000000004" pitchFamily="34" charset="0"/>
                          <a:cs typeface="Roboto" panose="02000000000000000000" pitchFamily="2" charset="0"/>
                        </a:rPr>
                        <a:t>Fund Finance</a:t>
                      </a:r>
                    </a:p>
                  </a:txBody>
                  <a:tcPr marL="60559" marR="60559" marT="28800" marB="30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extLst>
                  <a:ext uri="{0D108BD9-81ED-4DB2-BD59-A6C34878D82A}">
                    <a16:rowId xmlns:a16="http://schemas.microsoft.com/office/drawing/2014/main" val="1372226892"/>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Due Diligence  Checklist on fund  structure and fund  documentation</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20000"/>
                      </a:schemeClr>
                    </a:solidFill>
                  </a:tcPr>
                </a:tc>
                <a:tc>
                  <a:txBody>
                    <a:bodyPr/>
                    <a:lstStyle/>
                    <a:p>
                      <a:pPr algn="l">
                        <a:lnSpc>
                          <a:spcPts val="1040"/>
                        </a:lnSpc>
                      </a:pPr>
                      <a:r>
                        <a:rPr kumimoji="0" lang="pt-BR" sz="900" b="0" i="0" u="none" strike="noStrike" kern="1200" cap="none" spc="0" normalizeH="0" baseline="0" noProof="0">
                          <a:ln>
                            <a:noFill/>
                          </a:ln>
                          <a:solidFill>
                            <a:srgbClr val="02163A"/>
                          </a:solidFill>
                          <a:effectLst/>
                          <a:uLnTx/>
                          <a:uFillTx/>
                          <a:latin typeface="+mn-lt"/>
                          <a:ea typeface="+mn-ea"/>
                          <a:cs typeface="+mn-cs"/>
                        </a:rPr>
                        <a:t>Fund Finance</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The due diligence checklist and accompanying user guide aims to improve efficiency and transparency in  lender due diligence processes. It provides an</a:t>
                      </a:r>
                    </a:p>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overview of typical lender focus areas and can assist  GPs, LPs and fund formation counsel when drafting  LPAs.</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algn="l">
                        <a:lnSpc>
                          <a:spcPts val="1040"/>
                        </a:lnSpc>
                      </a:pPr>
                      <a:r>
                        <a:rPr kumimoji="0" lang="en-IN" sz="900" b="0" i="0" u="none" strike="noStrike" kern="1200" cap="none" spc="0" normalizeH="0" baseline="0" noProof="0">
                          <a:ln>
                            <a:noFill/>
                          </a:ln>
                          <a:solidFill>
                            <a:srgbClr val="02163A"/>
                          </a:solidFill>
                          <a:effectLst/>
                          <a:uLnTx/>
                          <a:uFillTx/>
                          <a:latin typeface="+mn-lt"/>
                          <a:ea typeface="+mn-ea"/>
                          <a:cs typeface="+mn-cs"/>
                        </a:rPr>
                        <a:t>Published 12 January</a:t>
                      </a:r>
                    </a:p>
                    <a:p>
                      <a:pPr algn="l">
                        <a:lnSpc>
                          <a:spcPts val="1040"/>
                        </a:lnSpc>
                      </a:pPr>
                      <a:r>
                        <a:rPr kumimoji="0" lang="en-IN" sz="900" b="0" i="0" u="none" strike="noStrike" kern="1200" cap="none" spc="0" normalizeH="0" baseline="0" noProof="0">
                          <a:ln>
                            <a:noFill/>
                          </a:ln>
                          <a:solidFill>
                            <a:srgbClr val="02163A"/>
                          </a:solidFill>
                          <a:effectLst/>
                          <a:uLnTx/>
                          <a:uFillTx/>
                          <a:latin typeface="+mn-lt"/>
                          <a:ea typeface="+mn-ea"/>
                          <a:cs typeface="+mn-cs"/>
                        </a:rPr>
                        <a:t>2026</a:t>
                      </a:r>
                      <a:r>
                        <a:rPr lang="en-IN" sz="900" b="0" i="0" u="none" strike="noStrike" kern="1200" cap="none" spc="0" normalizeH="0" baseline="0" noProof="0">
                          <a:ln>
                            <a:noFill/>
                          </a:ln>
                          <a:solidFill>
                            <a:srgbClr val="02163A"/>
                          </a:solidFill>
                          <a:effectLst/>
                          <a:uLnTx/>
                          <a:uFillTx/>
                          <a:latin typeface="+mn-lt"/>
                          <a:ea typeface="+mn-ea"/>
                          <a:cs typeface="+mn-cs"/>
                        </a:rPr>
                        <a:t>.</a:t>
                      </a:r>
                      <a:endParaRPr kumimoji="0" lang="en-IN"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Fund Finance  Documentation and  Guidance Working  Party / Taskforce</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171450" indent="-171450" algn="l">
                        <a:lnSpc>
                          <a:spcPts val="1040"/>
                        </a:lnSpc>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Due Diligence Checklist on Fund  Structure and Fund  Documentation Underlying  Subscription Facilities and User  Guide</a:t>
                      </a:r>
                    </a:p>
                  </a:txBody>
                  <a:tcPr marL="60559" marR="60559" marT="28800" marB="30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extLst>
                  <a:ext uri="{0D108BD9-81ED-4DB2-BD59-A6C34878D82A}">
                    <a16:rowId xmlns:a16="http://schemas.microsoft.com/office/drawing/2014/main" val="387902411"/>
                  </a:ext>
                </a:extLst>
              </a:tr>
            </a:tbl>
          </a:graphicData>
        </a:graphic>
      </p:graphicFrame>
    </p:spTree>
    <p:extLst>
      <p:ext uri="{BB962C8B-B14F-4D97-AF65-F5344CB8AC3E}">
        <p14:creationId xmlns:p14="http://schemas.microsoft.com/office/powerpoint/2010/main" val="2191662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1701D-755C-0156-19E2-5A799659324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D581D9F-DDBE-D5A4-CAA5-6CBCB9E3B05B}"/>
              </a:ext>
            </a:extLst>
          </p:cNvPr>
          <p:cNvSpPr>
            <a:spLocks noGrp="1"/>
          </p:cNvSpPr>
          <p:nvPr>
            <p:ph type="title"/>
          </p:nvPr>
        </p:nvSpPr>
        <p:spPr>
          <a:xfrm>
            <a:off x="895351" y="365125"/>
            <a:ext cx="10385424" cy="711200"/>
          </a:xfrm>
        </p:spPr>
        <p:txBody>
          <a:bodyPr/>
          <a:lstStyle/>
          <a:p>
            <a:r>
              <a:rPr lang="en-US"/>
              <a:t>Upcoming</a:t>
            </a:r>
            <a:endParaRPr lang="en-IN"/>
          </a:p>
        </p:txBody>
      </p:sp>
      <p:sp>
        <p:nvSpPr>
          <p:cNvPr id="4" name="Slide Number Placeholder 3">
            <a:extLst>
              <a:ext uri="{FF2B5EF4-FFF2-40B4-BE49-F238E27FC236}">
                <a16:creationId xmlns:a16="http://schemas.microsoft.com/office/drawing/2014/main" id="{3818B401-5BCB-D45C-B174-3682BA5D4023}"/>
              </a:ext>
            </a:extLst>
          </p:cNvPr>
          <p:cNvSpPr>
            <a:spLocks noGrp="1"/>
          </p:cNvSpPr>
          <p:nvPr>
            <p:ph type="sldNum" sz="quarter" idx="4"/>
          </p:nvPr>
        </p:nvSpPr>
        <p:spPr>
          <a:xfrm>
            <a:off x="10706103" y="6286577"/>
            <a:ext cx="576263" cy="222251"/>
          </a:xfrm>
        </p:spPr>
        <p:txBody>
          <a:bodyPr/>
          <a:lstStyle/>
          <a:p>
            <a:fld id="{2CC51D1C-F4A4-48F1-91BB-32AFAD60AC88}" type="slidenum">
              <a:rPr lang="en-IN" smtClean="0"/>
              <a:pPr/>
              <a:t>7</a:t>
            </a:fld>
            <a:endParaRPr lang="en-IN"/>
          </a:p>
        </p:txBody>
      </p:sp>
      <p:graphicFrame>
        <p:nvGraphicFramePr>
          <p:cNvPr id="5" name="Table 4">
            <a:extLst>
              <a:ext uri="{FF2B5EF4-FFF2-40B4-BE49-F238E27FC236}">
                <a16:creationId xmlns:a16="http://schemas.microsoft.com/office/drawing/2014/main" id="{8E6505DC-1E96-88A2-9228-A9C1CB407A9E}"/>
              </a:ext>
            </a:extLst>
          </p:cNvPr>
          <p:cNvGraphicFramePr>
            <a:graphicFrameLocks noGrp="1"/>
          </p:cNvGraphicFramePr>
          <p:nvPr>
            <p:extLst>
              <p:ext uri="{D42A27DB-BD31-4B8C-83A1-F6EECF244321}">
                <p14:modId xmlns:p14="http://schemas.microsoft.com/office/powerpoint/2010/main" val="3630146091"/>
              </p:ext>
            </p:extLst>
          </p:nvPr>
        </p:nvGraphicFramePr>
        <p:xfrm>
          <a:off x="895347" y="1010609"/>
          <a:ext cx="10385428" cy="4569285"/>
        </p:xfrm>
        <a:graphic>
          <a:graphicData uri="http://schemas.openxmlformats.org/drawingml/2006/table">
            <a:tbl>
              <a:tblPr firstRow="1" bandRow="1">
                <a:tableStyleId>{C083E6E3-FA7D-4D7B-A595-EF9225AFEA82}</a:tableStyleId>
              </a:tblPr>
              <a:tblGrid>
                <a:gridCol w="1733551">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638425">
                  <a:extLst>
                    <a:ext uri="{9D8B030D-6E8A-4147-A177-3AD203B41FA5}">
                      <a16:colId xmlns:a16="http://schemas.microsoft.com/office/drawing/2014/main" val="516622153"/>
                    </a:ext>
                  </a:extLst>
                </a:gridCol>
                <a:gridCol w="1314451">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394598">
                <a:tc>
                  <a:txBody>
                    <a:bodyPr/>
                    <a:lstStyle/>
                    <a:p>
                      <a:pPr algn="l"/>
                      <a:r>
                        <a:rPr lang="en-US" sz="1200" b="0">
                          <a:solidFill>
                            <a:schemeClr val="bg1"/>
                          </a:solidFill>
                          <a:latin typeface="+mj-lt"/>
                          <a:ea typeface="Inter" panose="020B0502030000000004" pitchFamily="34" charset="0"/>
                          <a:cs typeface="Roboto" panose="02000000000000000000" pitchFamily="2" charset="0"/>
                        </a:rPr>
                        <a:t>Project/Issue</a:t>
                      </a:r>
                    </a:p>
                  </a:txBody>
                  <a:tcPr marL="60559" marR="60559" marT="30280" marB="30280" anchor="ctr">
                    <a:lnL>
                      <a:noFill/>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Sector/Area</a:t>
                      </a:r>
                    </a:p>
                  </a:txBody>
                  <a:tcPr marL="60559" marR="60559" marT="30280" marB="3028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Description</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Status</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a:rPr>
                        <a:t>Working party/</a:t>
                      </a:r>
                      <a:r>
                        <a:rPr lang="en-US" sz="1200" b="0" kern="1200" err="1">
                          <a:solidFill>
                            <a:schemeClr val="bg1"/>
                          </a:solidFill>
                          <a:latin typeface="+mj-lt"/>
                          <a:ea typeface="+mn-ea"/>
                          <a:cs typeface="Segoe UI Light"/>
                        </a:rPr>
                        <a:t>ies</a:t>
                      </a:r>
                      <a:r>
                        <a:rPr lang="en-US" sz="1200" b="0" kern="1200">
                          <a:solidFill>
                            <a:schemeClr val="bg1"/>
                          </a:solidFill>
                          <a:latin typeface="+mj-lt"/>
                          <a:ea typeface="+mn-ea"/>
                          <a:cs typeface="Segoe UI Light"/>
                        </a:rPr>
                        <a:t>  consulted</a:t>
                      </a:r>
                    </a:p>
                  </a:txBody>
                  <a:tcPr marL="60559" marR="60559" marT="30280" marB="3028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panose="020B0502040204020203" pitchFamily="34" charset="0"/>
                        </a:rPr>
                        <a:t>Documents produced/Amended</a:t>
                      </a:r>
                    </a:p>
                  </a:txBody>
                  <a:tcPr marL="60559" marR="60559" marT="30280" marB="30280" anchor="ctr">
                    <a:lnL w="6350" cap="flat" cmpd="sng" algn="ctr">
                      <a:solidFill>
                        <a:schemeClr val="bg1"/>
                      </a:solidFill>
                      <a:prstDash val="solid"/>
                      <a:round/>
                      <a:headEnd type="none" w="med" len="med"/>
                      <a:tailEnd type="none" w="med" len="med"/>
                    </a:lnL>
                    <a:lnR>
                      <a:noFill/>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71595460"/>
                  </a:ext>
                </a:extLst>
              </a:tr>
              <a:tr h="173057">
                <a:tc gridSpan="6">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LIBOR</a:t>
                      </a: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extLst>
                  <a:ext uri="{0D108BD9-81ED-4DB2-BD59-A6C34878D82A}">
                    <a16:rowId xmlns:a16="http://schemas.microsoft.com/office/drawing/2014/main" val="1372226892"/>
                  </a:ext>
                </a:extLst>
              </a:tr>
              <a:tr h="760807">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Updates to</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investment grade  multicurrency</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facilities agreement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50000"/>
                      </a:schemeClr>
                    </a:solidFill>
                  </a:tcPr>
                </a:tc>
                <a:tc>
                  <a:txBody>
                    <a:bodyPr/>
                    <a:lstStyle/>
                    <a:p>
                      <a:pPr algn="l">
                        <a:lnSpc>
                          <a:spcPts val="1040"/>
                        </a:lnSpc>
                      </a:pPr>
                      <a:r>
                        <a:rPr kumimoji="0" lang="pt-BR" sz="900" b="0" i="0" u="none" strike="noStrike" kern="1200" cap="none" spc="0" normalizeH="0" baseline="0" noProof="0" err="1">
                          <a:ln>
                            <a:noFill/>
                          </a:ln>
                          <a:solidFill>
                            <a:srgbClr val="02163A"/>
                          </a:solidFill>
                          <a:effectLst/>
                          <a:uLnTx/>
                          <a:uFillTx/>
                          <a:latin typeface="+mn-lt"/>
                          <a:ea typeface="+mn-ea"/>
                          <a:cs typeface="+mn-cs"/>
                        </a:rPr>
                        <a:t>Investment</a:t>
                      </a:r>
                      <a:r>
                        <a:rPr kumimoji="0" lang="pt-BR" sz="900" b="0" i="0" u="none" strike="noStrike" kern="1200" cap="none" spc="0" normalizeH="0" baseline="0" noProof="0">
                          <a:ln>
                            <a:noFill/>
                          </a:ln>
                          <a:solidFill>
                            <a:srgbClr val="02163A"/>
                          </a:solidFill>
                          <a:effectLst/>
                          <a:uLnTx/>
                          <a:uFillTx/>
                          <a:latin typeface="+mn-lt"/>
                          <a:ea typeface="+mn-ea"/>
                          <a:cs typeface="+mn-cs"/>
                        </a:rPr>
                        <a:t> Grade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Incorporation of €STR-based fallbacks following  approach in the single currency euro documents,  incorporation of feedback from the RFR survey and  alignment to the extent appropriate with the single  currency euro documentation.</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algn="l">
                        <a:lnSpc>
                          <a:spcPts val="1040"/>
                        </a:lnSpc>
                      </a:pPr>
                      <a:r>
                        <a:rPr kumimoji="0" lang="en-US" sz="900" b="0" i="0" u="none" strike="noStrike" kern="1200" cap="none" spc="0" normalizeH="0" baseline="0" noProof="0">
                          <a:ln>
                            <a:noFill/>
                          </a:ln>
                          <a:solidFill>
                            <a:srgbClr val="02163A"/>
                          </a:solidFill>
                          <a:effectLst/>
                          <a:uLnTx/>
                          <a:uFillTx/>
                          <a:latin typeface="+mn-lt"/>
                          <a:ea typeface="+mn-ea"/>
                          <a:cs typeface="+mn-cs"/>
                        </a:rPr>
                        <a:t>With LMA/drafting law firm</a:t>
                      </a:r>
                      <a:r>
                        <a:rPr lang="en-US" sz="900" b="0" i="0" u="none" strike="noStrike" kern="1200" cap="none" spc="0" normalizeH="0" baseline="0" noProof="0">
                          <a:ln>
                            <a:noFill/>
                          </a:ln>
                          <a:solidFill>
                            <a:srgbClr val="02163A"/>
                          </a:solidFill>
                          <a:effectLst/>
                          <a:uLnTx/>
                          <a:uFillTx/>
                          <a:latin typeface="+mn-lt"/>
                          <a:ea typeface="+mn-ea"/>
                          <a:cs typeface="+mn-cs"/>
                        </a:rPr>
                        <a:t>.</a:t>
                      </a: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N/A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171450" indent="-171450" algn="l">
                        <a:lnSpc>
                          <a:spcPts val="1040"/>
                        </a:lnSpc>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Multicurrency Investment Grade  Facility Agreements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extLst>
                  <a:ext uri="{0D108BD9-81ED-4DB2-BD59-A6C34878D82A}">
                    <a16:rowId xmlns:a16="http://schemas.microsoft.com/office/drawing/2014/main" val="387902411"/>
                  </a:ext>
                </a:extLst>
              </a:tr>
              <a:tr h="408157">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Updates to single  currency RFR documents  (non-euro)</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50000"/>
                      </a:schemeClr>
                    </a:solidFill>
                  </a:tcPr>
                </a:tc>
                <a:tc>
                  <a:txBody>
                    <a:bodyPr/>
                    <a:lstStyle/>
                    <a:p>
                      <a:pPr algn="l">
                        <a:lnSpc>
                          <a:spcPts val="1040"/>
                        </a:lnSpc>
                      </a:pPr>
                      <a:r>
                        <a:rPr kumimoji="0" lang="pt-BR" sz="900" b="0" i="0" u="none" strike="noStrike" kern="1200" cap="none" spc="0" normalizeH="0" baseline="0" noProof="0" err="1">
                          <a:ln>
                            <a:noFill/>
                          </a:ln>
                          <a:solidFill>
                            <a:srgbClr val="02163A"/>
                          </a:solidFill>
                          <a:effectLst/>
                          <a:uLnTx/>
                          <a:uFillTx/>
                          <a:latin typeface="+mn-lt"/>
                          <a:ea typeface="+mn-ea"/>
                          <a:cs typeface="+mn-cs"/>
                        </a:rPr>
                        <a:t>Investment</a:t>
                      </a:r>
                      <a:r>
                        <a:rPr kumimoji="0" lang="pt-BR" sz="900" b="0" i="0" u="none" strike="noStrike" kern="1200" cap="none" spc="0" normalizeH="0" baseline="0" noProof="0">
                          <a:ln>
                            <a:noFill/>
                          </a:ln>
                          <a:solidFill>
                            <a:srgbClr val="02163A"/>
                          </a:solidFill>
                          <a:effectLst/>
                          <a:uLnTx/>
                          <a:uFillTx/>
                          <a:latin typeface="+mn-lt"/>
                          <a:ea typeface="+mn-ea"/>
                          <a:cs typeface="+mn-cs"/>
                        </a:rPr>
                        <a:t> Grade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Incorporation of feedback from the RFR survey and  alignment to extent appropriate with the single  currency euro documentation.</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DM Sans"/>
                          <a:cs typeface="Segoe UI Light"/>
                        </a:rPr>
                        <a:t>With LMA/drafting law firm.</a:t>
                      </a:r>
                      <a:endParaRPr lang="en-US" sz="900">
                        <a:latin typeface="DM Sans" pitchFamily="2" charset="0"/>
                        <a:cs typeface="Segoe UI Light" panose="020B0502040204020203" pitchFamily="34"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N/A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Investment Grade Single Currency Facility  Agreements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859323898"/>
                  </a:ext>
                </a:extLst>
              </a:tr>
              <a:tr h="173057">
                <a:tc gridSpan="6">
                  <a:txBody>
                    <a:bodyPr/>
                    <a:lstStyle/>
                    <a:p>
                      <a:pPr marL="0" indent="0" algn="l" defTabSz="914354" rtl="0" eaLnBrk="1" latinLnBrk="0" hangingPunct="1">
                        <a:lnSpc>
                          <a:spcPts val="1040"/>
                        </a:lnSpc>
                        <a:buFont typeface="Arial" panose="020B0604020202020204" pitchFamily="34" charset="0"/>
                        <a:buNone/>
                      </a:pPr>
                      <a:r>
                        <a:rPr lang="en-US" sz="900" b="0" kern="1200">
                          <a:solidFill>
                            <a:schemeClr val="tx1"/>
                          </a:solidFill>
                          <a:latin typeface="DM Sans Black" pitchFamily="2" charset="0"/>
                          <a:ea typeface="Inter" panose="020B0502030000000004" pitchFamily="34" charset="0"/>
                          <a:cs typeface="Roboto" panose="02000000000000000000" pitchFamily="2" charset="0"/>
                        </a:rPr>
                        <a:t>IG</a:t>
                      </a: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extLst>
                  <a:ext uri="{0D108BD9-81ED-4DB2-BD59-A6C34878D82A}">
                    <a16:rowId xmlns:a16="http://schemas.microsoft.com/office/drawing/2014/main" val="2617389535"/>
                  </a:ext>
                </a:extLst>
              </a:tr>
              <a:tr h="408157">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Update for finance</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party default provisions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Investment Grade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Incorporation of finance party default language into  investment grade suite.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a:rPr>
                        <a:t>Awaiting next round of  changes to IG documents.</a:t>
                      </a: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N/A</a:t>
                      </a:r>
                    </a:p>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Finance Working Party</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Investment Grade Facility  Agreements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104442578"/>
                  </a:ext>
                </a:extLst>
              </a:tr>
              <a:tr h="173057">
                <a:tc gridSpan="6">
                  <a:txBody>
                    <a:bodyPr/>
                    <a:lstStyle/>
                    <a:p>
                      <a:pPr marL="0" indent="0" algn="l" defTabSz="914354" rtl="0" eaLnBrk="1" latinLnBrk="0" hangingPunct="1">
                        <a:lnSpc>
                          <a:spcPts val="1040"/>
                        </a:lnSpc>
                        <a:buFont typeface="Arial" panose="020B0604020202020204" pitchFamily="34" charset="0"/>
                        <a:buNone/>
                      </a:pPr>
                      <a:r>
                        <a:rPr lang="en-US" sz="900" b="0" kern="1200">
                          <a:solidFill>
                            <a:schemeClr val="tx1"/>
                          </a:solidFill>
                          <a:latin typeface="DM Sans Black" pitchFamily="2" charset="0"/>
                          <a:ea typeface="Inter" panose="020B0502030000000004" pitchFamily="34" charset="0"/>
                          <a:cs typeface="Roboto" panose="02000000000000000000" pitchFamily="2" charset="0"/>
                        </a:rPr>
                        <a:t>General</a:t>
                      </a: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extLst>
                  <a:ext uri="{0D108BD9-81ED-4DB2-BD59-A6C34878D82A}">
                    <a16:rowId xmlns:a16="http://schemas.microsoft.com/office/drawing/2014/main" val="254863964"/>
                  </a:ext>
                </a:extLst>
              </a:tr>
              <a:tr h="760807">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General - CJEU case  on asymmetric  jurisdiction clauses  (“Lastre”)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General - guidance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a:rPr>
                        <a:t>A note on dispute resolution clauses which  consolidates the existing guidance from the Brexit note, discussion of the Lastre decision and a form of modified jurisdiction clause for English law documents.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a:rPr>
                        <a:t>With LMA/drafting law firm  to </a:t>
                      </a:r>
                      <a:r>
                        <a:rPr lang="en-US" sz="900" err="1">
                          <a:latin typeface="+mn-lt"/>
                          <a:ea typeface="Inter" panose="020B0502030000000004" pitchFamily="34" charset="0"/>
                          <a:cs typeface="Roboto"/>
                        </a:rPr>
                        <a:t>finalise</a:t>
                      </a:r>
                      <a:r>
                        <a:rPr lang="en-US" sz="900">
                          <a:latin typeface="+mn-lt"/>
                          <a:ea typeface="Inter" panose="020B0502030000000004" pitchFamily="34" charset="0"/>
                          <a:cs typeface="Roboto"/>
                        </a:rPr>
                        <a:t> the formal note after  consultation with working</a:t>
                      </a:r>
                    </a:p>
                    <a:p>
                      <a:pPr algn="l">
                        <a:lnSpc>
                          <a:spcPts val="1040"/>
                        </a:lnSpc>
                      </a:pPr>
                      <a:r>
                        <a:rPr lang="en-US" sz="900">
                          <a:latin typeface="+mn-lt"/>
                          <a:ea typeface="Inter" panose="020B0502030000000004" pitchFamily="34" charset="0"/>
                          <a:cs typeface="Roboto"/>
                        </a:rPr>
                        <a:t>Group.</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Legal Forum</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New Guidance Note</a:t>
                      </a:r>
                    </a:p>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"Elements of Dispute Resolution in LMA  Facility Documentation”</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3368041184"/>
                  </a:ext>
                </a:extLst>
              </a:tr>
              <a:tr h="173057">
                <a:tc gridSpan="6">
                  <a:txBody>
                    <a:bodyPr/>
                    <a:lstStyle/>
                    <a:p>
                      <a:pPr marL="0" indent="0" algn="l" defTabSz="914354" rtl="0" eaLnBrk="1" latinLnBrk="0" hangingPunct="1">
                        <a:lnSpc>
                          <a:spcPts val="1040"/>
                        </a:lnSpc>
                        <a:buFont typeface="Arial" panose="020B0604020202020204" pitchFamily="34" charset="0"/>
                        <a:buNone/>
                      </a:pPr>
                      <a:r>
                        <a:rPr lang="en-US" sz="900" b="0" kern="1200">
                          <a:solidFill>
                            <a:schemeClr val="tx1"/>
                          </a:solidFill>
                          <a:latin typeface="DM Sans Black" pitchFamily="2" charset="0"/>
                          <a:ea typeface="Inter" panose="020B0502030000000004" pitchFamily="34" charset="0"/>
                          <a:cs typeface="Roboto" panose="02000000000000000000" pitchFamily="2" charset="0"/>
                        </a:rPr>
                        <a:t>Leveraged</a:t>
                      </a: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extLst>
                  <a:ext uri="{0D108BD9-81ED-4DB2-BD59-A6C34878D82A}">
                    <a16:rowId xmlns:a16="http://schemas.microsoft.com/office/drawing/2014/main" val="2436261604"/>
                  </a:ext>
                </a:extLst>
              </a:tr>
              <a:tr h="807827">
                <a:tc>
                  <a:txBody>
                    <a:bodyPr/>
                    <a:lstStyle/>
                    <a:p>
                      <a:pPr marL="0" algn="l" defTabSz="914354" rtl="0" eaLnBrk="1" latinLnBrk="0" hangingPunct="1">
                        <a:lnSpc>
                          <a:spcPts val="1040"/>
                        </a:lnSpc>
                        <a:spcAft>
                          <a:spcPts val="200"/>
                        </a:spcAft>
                      </a:pPr>
                      <a:r>
                        <a:rPr lang="en-US" sz="900" b="0" kern="1200">
                          <a:solidFill>
                            <a:schemeClr val="tx1"/>
                          </a:solidFill>
                          <a:latin typeface="DM Sans Black" pitchFamily="2" charset="0"/>
                          <a:ea typeface="Inter" panose="020B0502030000000004" pitchFamily="34" charset="0"/>
                          <a:cs typeface="Roboto" panose="02000000000000000000" pitchFamily="2" charset="0"/>
                        </a:rPr>
                        <a:t>Leveraged facilities</a:t>
                      </a:r>
                    </a:p>
                    <a:p>
                      <a:pPr marL="0" algn="l" defTabSz="914354" rtl="0" eaLnBrk="1" latinLnBrk="0" hangingPunct="1">
                        <a:lnSpc>
                          <a:spcPts val="1040"/>
                        </a:lnSpc>
                        <a:spcAft>
                          <a:spcPts val="200"/>
                        </a:spcAft>
                      </a:pPr>
                      <a:r>
                        <a:rPr lang="en-US" sz="900" b="0" kern="1200">
                          <a:solidFill>
                            <a:schemeClr val="tx1"/>
                          </a:solidFill>
                          <a:latin typeface="DM Sans Black" pitchFamily="2" charset="0"/>
                          <a:ea typeface="Inter" panose="020B0502030000000004" pitchFamily="34" charset="0"/>
                          <a:cs typeface="Roboto" panose="02000000000000000000" pitchFamily="2" charset="0"/>
                        </a:rPr>
                        <a:t>agreements - general</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spcAft>
                          <a:spcPts val="200"/>
                        </a:spcAft>
                      </a:pPr>
                      <a:r>
                        <a:rPr lang="en-US" sz="900">
                          <a:latin typeface="+mn-lt"/>
                          <a:ea typeface="Inter" panose="020B0502030000000004" pitchFamily="34" charset="0"/>
                          <a:cs typeface="Roboto" panose="02000000000000000000" pitchFamily="2" charset="0"/>
                        </a:rPr>
                        <a:t>Leveraged</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200"/>
                        </a:spcAft>
                        <a:buClrTx/>
                        <a:buSzTx/>
                        <a:buFontTx/>
                        <a:buNone/>
                        <a:tabLst/>
                        <a:defRPr/>
                      </a:pPr>
                      <a:r>
                        <a:rPr lang="en-US" sz="900">
                          <a:latin typeface="+mn-lt"/>
                          <a:ea typeface="Inter" panose="020B0502030000000004" pitchFamily="34" charset="0"/>
                          <a:cs typeface="Roboto" panose="02000000000000000000" pitchFamily="2" charset="0"/>
                        </a:rPr>
                        <a:t>General amendments following review by Leveraged  Working Party (including amendments requested by  the LMA Agency Committee).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spcAft>
                          <a:spcPts val="200"/>
                        </a:spcAft>
                      </a:pPr>
                      <a:r>
                        <a:rPr lang="en-US" sz="900">
                          <a:latin typeface="+mn-lt"/>
                          <a:ea typeface="Inter" panose="020B0502030000000004" pitchFamily="34" charset="0"/>
                          <a:cs typeface="Roboto"/>
                        </a:rPr>
                        <a:t>Drafting law firm is in the process of  producing  the publication versions.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200"/>
                        </a:spcAft>
                        <a:buClrTx/>
                        <a:buSzTx/>
                        <a:buFontTx/>
                        <a:buNone/>
                        <a:tabLst/>
                        <a:defRPr/>
                      </a:pPr>
                      <a:r>
                        <a:rPr lang="en-US" sz="900">
                          <a:latin typeface="+mn-lt"/>
                          <a:ea typeface="Inter" panose="020B0502030000000004" pitchFamily="34" charset="0"/>
                          <a:cs typeface="Roboto" panose="02000000000000000000" pitchFamily="2" charset="0"/>
                        </a:rPr>
                        <a:t>Leveraged Working  Party</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spcAft>
                          <a:spcPts val="2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Leveraged Mezzanine Facility Agreement  Drafting Guide</a:t>
                      </a:r>
                    </a:p>
                    <a:p>
                      <a:pPr marL="171450" indent="-171450" algn="l">
                        <a:lnSpc>
                          <a:spcPts val="1040"/>
                        </a:lnSpc>
                        <a:spcAft>
                          <a:spcPts val="2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Leveraged Senior Multicurrency Term and  Revolving Facilities Agreement</a:t>
                      </a:r>
                    </a:p>
                    <a:p>
                      <a:pPr marL="171450" indent="-171450" algn="l">
                        <a:lnSpc>
                          <a:spcPts val="1040"/>
                        </a:lnSpc>
                        <a:spcAft>
                          <a:spcPts val="2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Leveraged Term Sheet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612609792"/>
                  </a:ext>
                </a:extLst>
              </a:tr>
            </a:tbl>
          </a:graphicData>
        </a:graphic>
      </p:graphicFrame>
    </p:spTree>
    <p:extLst>
      <p:ext uri="{BB962C8B-B14F-4D97-AF65-F5344CB8AC3E}">
        <p14:creationId xmlns:p14="http://schemas.microsoft.com/office/powerpoint/2010/main" val="820175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31219-39DF-D084-1E77-6D1D37E91CB9}"/>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6B2A423-B478-162E-5E97-F37EDC4E6E65}"/>
              </a:ext>
            </a:extLst>
          </p:cNvPr>
          <p:cNvSpPr>
            <a:spLocks noGrp="1"/>
          </p:cNvSpPr>
          <p:nvPr>
            <p:ph type="title"/>
          </p:nvPr>
        </p:nvSpPr>
        <p:spPr>
          <a:xfrm>
            <a:off x="895347" y="172040"/>
            <a:ext cx="10385424" cy="711200"/>
          </a:xfrm>
        </p:spPr>
        <p:txBody>
          <a:bodyPr/>
          <a:lstStyle/>
          <a:p>
            <a:r>
              <a:rPr lang="en-US"/>
              <a:t>Upcoming</a:t>
            </a:r>
            <a:endParaRPr lang="en-IN"/>
          </a:p>
        </p:txBody>
      </p:sp>
      <p:sp>
        <p:nvSpPr>
          <p:cNvPr id="4" name="Slide Number Placeholder 3">
            <a:extLst>
              <a:ext uri="{FF2B5EF4-FFF2-40B4-BE49-F238E27FC236}">
                <a16:creationId xmlns:a16="http://schemas.microsoft.com/office/drawing/2014/main" id="{8CAAA06E-6631-F2B1-6284-286FA159FE49}"/>
              </a:ext>
            </a:extLst>
          </p:cNvPr>
          <p:cNvSpPr>
            <a:spLocks noGrp="1"/>
          </p:cNvSpPr>
          <p:nvPr>
            <p:ph type="sldNum" sz="quarter" idx="4"/>
          </p:nvPr>
        </p:nvSpPr>
        <p:spPr>
          <a:xfrm>
            <a:off x="10706103" y="6286577"/>
            <a:ext cx="576263" cy="222251"/>
          </a:xfrm>
        </p:spPr>
        <p:txBody>
          <a:bodyPr/>
          <a:lstStyle/>
          <a:p>
            <a:fld id="{2CC51D1C-F4A4-48F1-91BB-32AFAD60AC88}" type="slidenum">
              <a:rPr lang="en-IN" smtClean="0"/>
              <a:pPr/>
              <a:t>8</a:t>
            </a:fld>
            <a:endParaRPr lang="en-IN"/>
          </a:p>
        </p:txBody>
      </p:sp>
      <p:graphicFrame>
        <p:nvGraphicFramePr>
          <p:cNvPr id="5" name="Table 4">
            <a:extLst>
              <a:ext uri="{FF2B5EF4-FFF2-40B4-BE49-F238E27FC236}">
                <a16:creationId xmlns:a16="http://schemas.microsoft.com/office/drawing/2014/main" id="{8C9607D3-1B13-7430-24F3-7C94CCE9B3DB}"/>
              </a:ext>
            </a:extLst>
          </p:cNvPr>
          <p:cNvGraphicFramePr>
            <a:graphicFrameLocks noGrp="1"/>
          </p:cNvGraphicFramePr>
          <p:nvPr>
            <p:extLst>
              <p:ext uri="{D42A27DB-BD31-4B8C-83A1-F6EECF244321}">
                <p14:modId xmlns:p14="http://schemas.microsoft.com/office/powerpoint/2010/main" val="2626663162"/>
              </p:ext>
            </p:extLst>
          </p:nvPr>
        </p:nvGraphicFramePr>
        <p:xfrm>
          <a:off x="895343" y="867320"/>
          <a:ext cx="10385428" cy="5086629"/>
        </p:xfrm>
        <a:graphic>
          <a:graphicData uri="http://schemas.openxmlformats.org/drawingml/2006/table">
            <a:tbl>
              <a:tblPr firstRow="1" bandRow="1">
                <a:tableStyleId>{C083E6E3-FA7D-4D7B-A595-EF9225AFEA82}</a:tableStyleId>
              </a:tblPr>
              <a:tblGrid>
                <a:gridCol w="1733551">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638425">
                  <a:extLst>
                    <a:ext uri="{9D8B030D-6E8A-4147-A177-3AD203B41FA5}">
                      <a16:colId xmlns:a16="http://schemas.microsoft.com/office/drawing/2014/main" val="516622153"/>
                    </a:ext>
                  </a:extLst>
                </a:gridCol>
                <a:gridCol w="1314451">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4962759">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Leveraged facilities</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agreements – further  RFR updates</a:t>
                      </a:r>
                    </a:p>
                    <a:p>
                      <a:pPr marL="0" algn="l" defTabSz="914354" rtl="0" eaLnBrk="1" latinLnBrk="0" hangingPunct="1">
                        <a:lnSpc>
                          <a:spcPts val="1040"/>
                        </a:lnSpc>
                      </a:pPr>
                      <a:endParaRPr lang="en-US" sz="900" b="0" kern="1200">
                        <a:solidFill>
                          <a:schemeClr val="tx1"/>
                        </a:solidFill>
                        <a:latin typeface="DM Sans Black" pitchFamily="2" charset="0"/>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kumimoji="0" lang="pt-BR" sz="900" b="0" i="0" u="none" strike="noStrike" kern="1200" cap="none" spc="0" normalizeH="0" baseline="0" noProof="0" err="1">
                          <a:ln>
                            <a:noFill/>
                          </a:ln>
                          <a:solidFill>
                            <a:srgbClr val="02163A"/>
                          </a:solidFill>
                          <a:effectLst/>
                          <a:uLnTx/>
                          <a:uFillTx/>
                          <a:latin typeface="+mn-lt"/>
                          <a:ea typeface="+mn-ea"/>
                          <a:cs typeface="+mn-cs"/>
                        </a:rPr>
                        <a:t>Leveraged</a:t>
                      </a:r>
                      <a:endParaRPr kumimoji="0" lang="pt-BR"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lvl="0" algn="l">
                        <a:lnSpc>
                          <a:spcPct val="100000"/>
                        </a:lnSpc>
                        <a:spcBef>
                          <a:spcPts val="0"/>
                        </a:spcBef>
                        <a:spcAft>
                          <a:spcPts val="0"/>
                        </a:spcAft>
                        <a:buNone/>
                      </a:pPr>
                      <a:r>
                        <a:rPr lang="en-US" sz="900" b="0" i="0" u="none" strike="noStrike" noProof="0">
                          <a:solidFill>
                            <a:srgbClr val="02163A"/>
                          </a:solidFill>
                          <a:latin typeface="DM Sans"/>
                          <a:ea typeface="Inter" panose="020B0502030000000004" pitchFamily="34" charset="0"/>
                          <a:cs typeface="Roboto"/>
                        </a:rPr>
                        <a:t>Changes include:</a:t>
                      </a:r>
                    </a:p>
                    <a:p>
                      <a:pPr marL="0" marR="0" lvl="0" indent="0" algn="l" defTabSz="914400">
                        <a:lnSpc>
                          <a:spcPts val="1040"/>
                        </a:lnSpc>
                        <a:spcBef>
                          <a:spcPts val="0"/>
                        </a:spcBef>
                        <a:spcAft>
                          <a:spcPts val="200"/>
                        </a:spcAft>
                        <a:buClrTx/>
                        <a:buSzTx/>
                        <a:buFontTx/>
                        <a:buNone/>
                        <a:tabLst/>
                        <a:defRPr/>
                      </a:pPr>
                      <a:r>
                        <a:rPr lang="en-US" sz="900">
                          <a:latin typeface="+mn-lt"/>
                          <a:ea typeface="Inter" panose="020B0502030000000004" pitchFamily="34" charset="0"/>
                          <a:cs typeface="Roboto"/>
                        </a:rPr>
                        <a:t>General amendments following review by Leveraged  Working Party (including amendments requested by  the LMA Agency Committee).</a:t>
                      </a:r>
                    </a:p>
                    <a:p>
                      <a:pPr marL="0" marR="0" lvl="0" indent="0" algn="l" defTabSz="914400" rtl="0" eaLnBrk="1" fontAlgn="auto" latinLnBrk="0" hangingPunct="1">
                        <a:lnSpc>
                          <a:spcPts val="1040"/>
                        </a:lnSpc>
                        <a:spcBef>
                          <a:spcPts val="0"/>
                        </a:spcBef>
                        <a:spcAft>
                          <a:spcPts val="200"/>
                        </a:spcAft>
                        <a:buClrTx/>
                        <a:buSzTx/>
                        <a:buFontTx/>
                        <a:buNone/>
                        <a:tabLst/>
                        <a:defRPr/>
                      </a:pPr>
                      <a:r>
                        <a:rPr lang="en-US" sz="900">
                          <a:latin typeface="+mn-lt"/>
                          <a:ea typeface="Inter" panose="020B0502030000000004" pitchFamily="34" charset="0"/>
                          <a:cs typeface="Roboto" panose="02000000000000000000" pitchFamily="2" charset="0"/>
                        </a:rPr>
                        <a:t>Changes include:</a:t>
                      </a:r>
                      <a:endParaRPr kumimoji="0" lang="en-US" sz="900" b="0" i="0" u="none" strike="noStrike" kern="1200" cap="none" spc="0" normalizeH="0" baseline="0" noProof="0">
                        <a:ln>
                          <a:noFill/>
                        </a:ln>
                        <a:solidFill>
                          <a:srgbClr val="02163A"/>
                        </a:solidFill>
                        <a:effectLst/>
                        <a:uLnTx/>
                        <a:uFillTx/>
                        <a:latin typeface="+mn-lt"/>
                        <a:ea typeface="+mn-ea"/>
                        <a:cs typeface="+mn-cs"/>
                      </a:endParaRPr>
                    </a:p>
                    <a:p>
                      <a:pPr marL="171450" marR="0" lvl="0" indent="-171450" algn="l" defTabSz="914400" rtl="0" eaLnBrk="1" fontAlgn="auto" latinLnBrk="0" hangingPunct="1">
                        <a:lnSpc>
                          <a:spcPts val="1040"/>
                        </a:lnSpc>
                        <a:spcBef>
                          <a:spcPts val="0"/>
                        </a:spcBef>
                        <a:spcAft>
                          <a:spcPts val="3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More illustrative description of the  consequences of failure to provide to the  Agent required details of changes to /  cancellation of an Ancillary Facility.</a:t>
                      </a:r>
                    </a:p>
                    <a:p>
                      <a:pPr marL="171450" marR="0" lvl="0" indent="-171450" algn="l" rtl="0" eaLnBrk="1" fontAlgn="auto" latinLnBrk="0" hangingPunct="1">
                        <a:lnSpc>
                          <a:spcPts val="1040"/>
                        </a:lnSpc>
                        <a:spcBef>
                          <a:spcPts val="0"/>
                        </a:spcBef>
                        <a:spcAft>
                          <a:spcPts val="300"/>
                        </a:spcAft>
                        <a:buClrTx/>
                        <a:buSzTx/>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Clarification that details are not required  to be provided of a cancellation of </a:t>
                      </a:r>
                      <a:r>
                        <a:rPr lang="en-US" sz="900" b="0" i="0" u="none" strike="noStrike" kern="1200" cap="none" spc="0" normalizeH="0" baseline="0" noProof="0">
                          <a:ln>
                            <a:noFill/>
                          </a:ln>
                          <a:solidFill>
                            <a:srgbClr val="02163A"/>
                          </a:solidFill>
                          <a:effectLst/>
                          <a:uLnTx/>
                          <a:uFillTx/>
                          <a:latin typeface="+mn-lt"/>
                          <a:ea typeface="+mn-ea"/>
                          <a:cs typeface="+mn-cs"/>
                        </a:rPr>
                        <a:t>an Ancillary</a:t>
                      </a:r>
                      <a:r>
                        <a:rPr kumimoji="0" lang="en-US" sz="900" b="0" i="0" u="none" strike="noStrike" kern="1200" cap="none" spc="0" normalizeH="0" baseline="0" noProof="0">
                          <a:ln>
                            <a:noFill/>
                          </a:ln>
                          <a:solidFill>
                            <a:srgbClr val="02163A"/>
                          </a:solidFill>
                          <a:effectLst/>
                          <a:uLnTx/>
                          <a:uFillTx/>
                          <a:latin typeface="+mn-lt"/>
                          <a:ea typeface="+mn-ea"/>
                          <a:cs typeface="+mn-cs"/>
                        </a:rPr>
                        <a:t> Facility that occurs in the context  of an enforcement / default. This is to better reflect that the issue intended to be  addressed is the Agent's awareness of an  "ordinary course" cancellation agreed</a:t>
                      </a:r>
                      <a:r>
                        <a:rPr lang="en-US" sz="900" b="0" i="0" u="none" strike="noStrike" kern="1200" cap="none" spc="0" normalizeH="0" baseline="0" noProof="0">
                          <a:ln>
                            <a:noFill/>
                          </a:ln>
                          <a:solidFill>
                            <a:srgbClr val="02163A"/>
                          </a:solidFill>
                          <a:effectLst/>
                          <a:uLnTx/>
                          <a:uFillTx/>
                          <a:latin typeface="+mn-lt"/>
                          <a:ea typeface="+mn-ea"/>
                          <a:cs typeface="+mn-cs"/>
                        </a:rPr>
                        <a:t> </a:t>
                      </a:r>
                      <a:r>
                        <a:rPr kumimoji="0" lang="en-US" sz="900" b="0" i="0" u="none" strike="noStrike" kern="1200" cap="none" spc="0" normalizeH="0" baseline="0" noProof="0">
                          <a:ln>
                            <a:noFill/>
                          </a:ln>
                          <a:solidFill>
                            <a:srgbClr val="02163A"/>
                          </a:solidFill>
                          <a:effectLst/>
                          <a:uLnTx/>
                          <a:uFillTx/>
                          <a:latin typeface="+mn-lt"/>
                          <a:ea typeface="+mn-ea"/>
                          <a:cs typeface="+mn-cs"/>
                        </a:rPr>
                        <a:t>between the Ancillary Lender and the  Borrower.</a:t>
                      </a:r>
                    </a:p>
                    <a:p>
                      <a:pPr marL="171450" marR="0" lvl="0" indent="-171450" algn="l" defTabSz="914400" rtl="0" eaLnBrk="1" fontAlgn="auto" latinLnBrk="0" hangingPunct="1">
                        <a:lnSpc>
                          <a:spcPts val="1040"/>
                        </a:lnSpc>
                        <a:spcBef>
                          <a:spcPts val="0"/>
                        </a:spcBef>
                        <a:spcAft>
                          <a:spcPts val="3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Clarification that a Borrower Affiliate may  become an Ancillary Borrower only to the  extent that it is a member of the Group.</a:t>
                      </a:r>
                    </a:p>
                    <a:p>
                      <a:pPr marL="171450" marR="0" lvl="0" indent="-171450" algn="l" rtl="0" eaLnBrk="1" fontAlgn="auto" latinLnBrk="0" hangingPunct="1">
                        <a:lnSpc>
                          <a:spcPts val="1040"/>
                        </a:lnSpc>
                        <a:spcBef>
                          <a:spcPts val="0"/>
                        </a:spcBef>
                        <a:spcAft>
                          <a:spcPts val="300"/>
                        </a:spcAft>
                        <a:buClrTx/>
                        <a:buSzTx/>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Additional statement intended for use in  the relevant </a:t>
                      </a:r>
                      <a:r>
                        <a:rPr kumimoji="0" lang="en-US" sz="900" b="0" i="0" u="none" strike="noStrike" kern="1200" cap="none" spc="0" normalizeH="0" baseline="0" noProof="0" err="1">
                          <a:ln>
                            <a:noFill/>
                          </a:ln>
                          <a:solidFill>
                            <a:srgbClr val="02163A"/>
                          </a:solidFill>
                          <a:effectLst/>
                          <a:uLnTx/>
                          <a:uFillTx/>
                          <a:latin typeface="+mn-lt"/>
                          <a:ea typeface="+mn-ea"/>
                          <a:cs typeface="+mn-cs"/>
                        </a:rPr>
                        <a:t>Utilisation</a:t>
                      </a:r>
                      <a:r>
                        <a:rPr kumimoji="0" lang="en-US" sz="900" b="0" i="0" u="none" strike="noStrike" kern="1200" cap="none" spc="0" normalizeH="0" baseline="0" noProof="0">
                          <a:ln>
                            <a:noFill/>
                          </a:ln>
                          <a:solidFill>
                            <a:srgbClr val="02163A"/>
                          </a:solidFill>
                          <a:effectLst/>
                          <a:uLnTx/>
                          <a:uFillTx/>
                          <a:latin typeface="+mn-lt"/>
                          <a:ea typeface="+mn-ea"/>
                          <a:cs typeface="+mn-cs"/>
                        </a:rPr>
                        <a:t> Request where a</a:t>
                      </a:r>
                      <a:r>
                        <a:rPr lang="en-US" sz="900" b="0" i="0" u="none" strike="noStrike" kern="1200" cap="none" spc="0" normalizeH="0" baseline="0" noProof="0">
                          <a:ln>
                            <a:noFill/>
                          </a:ln>
                          <a:solidFill>
                            <a:srgbClr val="02163A"/>
                          </a:solidFill>
                          <a:effectLst/>
                          <a:uLnTx/>
                          <a:uFillTx/>
                          <a:latin typeface="+mn-lt"/>
                          <a:ea typeface="+mn-ea"/>
                          <a:cs typeface="+mn-cs"/>
                        </a:rPr>
                        <a:t> </a:t>
                      </a:r>
                      <a:r>
                        <a:rPr kumimoji="0" lang="en-US" sz="900" b="0" i="0" u="none" strike="noStrike" kern="1200" cap="none" spc="0" normalizeH="0" baseline="0" noProof="0">
                          <a:ln>
                            <a:noFill/>
                          </a:ln>
                          <a:solidFill>
                            <a:srgbClr val="02163A"/>
                          </a:solidFill>
                          <a:effectLst/>
                          <a:uLnTx/>
                          <a:uFillTx/>
                          <a:latin typeface="+mn-lt"/>
                          <a:ea typeface="+mn-ea"/>
                          <a:cs typeface="+mn-cs"/>
                        </a:rPr>
                        <a:t>Revolving Facility drawing is being used to  repay Ancillary Outstandings. This is</a:t>
                      </a:r>
                      <a:r>
                        <a:rPr lang="en-US" sz="900" b="0" i="0" u="none" strike="noStrike" kern="1200" cap="none" spc="0" normalizeH="0" baseline="0" noProof="0">
                          <a:ln>
                            <a:noFill/>
                          </a:ln>
                          <a:solidFill>
                            <a:srgbClr val="02163A"/>
                          </a:solidFill>
                          <a:effectLst/>
                          <a:uLnTx/>
                          <a:uFillTx/>
                          <a:latin typeface="+mn-lt"/>
                          <a:ea typeface="+mn-ea"/>
                          <a:cs typeface="+mn-cs"/>
                        </a:rPr>
                        <a:t> </a:t>
                      </a:r>
                      <a:r>
                        <a:rPr kumimoji="0" lang="en-US" sz="900" b="0" i="0" u="none" strike="noStrike" kern="1200" cap="none" spc="0" normalizeH="0" baseline="0" noProof="0">
                          <a:ln>
                            <a:noFill/>
                          </a:ln>
                          <a:solidFill>
                            <a:srgbClr val="02163A"/>
                          </a:solidFill>
                          <a:effectLst/>
                          <a:uLnTx/>
                          <a:uFillTx/>
                          <a:latin typeface="+mn-lt"/>
                          <a:ea typeface="+mn-ea"/>
                          <a:cs typeface="+mn-cs"/>
                        </a:rPr>
                        <a:t>intended to assist the workings of Clauses  5.4(c) and 9.4(d).</a:t>
                      </a:r>
                    </a:p>
                    <a:p>
                      <a:pPr marL="0" marR="0" lvl="0" indent="0" algn="l" defTabSz="914400" rtl="0" eaLnBrk="1" fontAlgn="auto" latinLnBrk="0" hangingPunct="1">
                        <a:lnSpc>
                          <a:spcPts val="1040"/>
                        </a:lnSpc>
                        <a:spcBef>
                          <a:spcPts val="0"/>
                        </a:spcBef>
                        <a:spcAft>
                          <a:spcPts val="0"/>
                        </a:spcAft>
                        <a:buClrTx/>
                        <a:buSzTx/>
                        <a:buFontTx/>
                        <a:buNone/>
                        <a:tabLst/>
                        <a:defRPr/>
                      </a:pPr>
                      <a:endParaRPr kumimoji="0" lang="en-US" sz="900" b="0" i="0" u="none" strike="noStrike" kern="1200" cap="none" spc="0" normalizeH="0" baseline="0" noProof="0">
                        <a:ln>
                          <a:noFill/>
                        </a:ln>
                        <a:solidFill>
                          <a:srgbClr val="02163A"/>
                        </a:solidFill>
                        <a:effectLst/>
                        <a:uLnTx/>
                        <a:uFillTx/>
                        <a:latin typeface="+mn-lt"/>
                        <a:ea typeface="+mn-ea"/>
                        <a:cs typeface="+mn-cs"/>
                      </a:endParaRPr>
                    </a:p>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1" i="0" u="none" strike="noStrike" kern="1200" cap="none" spc="0" normalizeH="0" baseline="0" noProof="0">
                          <a:ln>
                            <a:noFill/>
                          </a:ln>
                          <a:solidFill>
                            <a:srgbClr val="02163A"/>
                          </a:solidFill>
                          <a:effectLst/>
                          <a:uLnTx/>
                          <a:uFillTx/>
                          <a:latin typeface="DM Sans Black"/>
                          <a:ea typeface="+mn-ea"/>
                          <a:cs typeface="+mn-cs"/>
                        </a:rPr>
                        <a:t>RFR Updates</a:t>
                      </a:r>
                    </a:p>
                    <a:p>
                      <a:pPr marL="171450" marR="0" lvl="0" indent="-171450" algn="l" defTabSz="914400" rtl="0" eaLnBrk="1" fontAlgn="auto" latinLnBrk="0" hangingPunct="1">
                        <a:lnSpc>
                          <a:spcPts val="1040"/>
                        </a:lnSpc>
                        <a:spcBef>
                          <a:spcPts val="0"/>
                        </a:spcBef>
                        <a:spcAft>
                          <a:spcPts val="300"/>
                        </a:spcAft>
                        <a:buClrTx/>
                        <a:buSzTx/>
                        <a:buFont typeface="Arial"/>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Compounded RFR (and other) changes to align with Investment Grade documents;</a:t>
                      </a:r>
                    </a:p>
                    <a:p>
                      <a:pPr marL="171450" marR="0" lvl="0" indent="-171450" algn="l" defTabSz="914400" rtl="0" eaLnBrk="1" fontAlgn="auto" latinLnBrk="0" hangingPunct="1">
                        <a:lnSpc>
                          <a:spcPts val="1040"/>
                        </a:lnSpc>
                        <a:spcBef>
                          <a:spcPts val="0"/>
                        </a:spcBef>
                        <a:spcAft>
                          <a:spcPts val="300"/>
                        </a:spcAft>
                        <a:buClrTx/>
                        <a:buSzTx/>
                        <a:buFont typeface="Arial"/>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Incorporation of Historic RFR as an interim fallback;</a:t>
                      </a:r>
                    </a:p>
                    <a:p>
                      <a:pPr marL="171450" marR="0" lvl="0" indent="-171450" algn="l" rtl="0" eaLnBrk="1" fontAlgn="auto" latinLnBrk="0" hangingPunct="1">
                        <a:lnSpc>
                          <a:spcPts val="1040"/>
                        </a:lnSpc>
                        <a:spcBef>
                          <a:spcPts val="0"/>
                        </a:spcBef>
                        <a:spcAft>
                          <a:spcPts val="300"/>
                        </a:spcAft>
                        <a:buClrTx/>
                        <a:buSzTx/>
                        <a:buFont typeface="Arial"/>
                        <a:buChar char="•"/>
                      </a:pPr>
                      <a:r>
                        <a:rPr kumimoji="0" lang="en-US" sz="900" b="0" i="0" u="none" strike="noStrike" kern="1200" cap="none" spc="0" normalizeH="0" baseline="0" noProof="0">
                          <a:ln>
                            <a:noFill/>
                          </a:ln>
                          <a:solidFill>
                            <a:srgbClr val="02163A"/>
                          </a:solidFill>
                          <a:effectLst/>
                          <a:uLnTx/>
                          <a:uFillTx/>
                          <a:latin typeface="+mn-lt"/>
                          <a:ea typeface="+mn-ea"/>
                          <a:cs typeface="+mn-cs"/>
                        </a:rPr>
                        <a:t>Deletion of references to specific information  vendors;</a:t>
                      </a:r>
                      <a:r>
                        <a:rPr lang="en-US" sz="900" b="0" i="0" u="none" strike="noStrike" kern="1200" cap="none" spc="0" normalizeH="0" baseline="0" noProof="0">
                          <a:ln>
                            <a:noFill/>
                          </a:ln>
                          <a:solidFill>
                            <a:srgbClr val="02163A"/>
                          </a:solidFill>
                          <a:effectLst/>
                          <a:uLnTx/>
                          <a:uFillTx/>
                          <a:latin typeface="+mn-lt"/>
                          <a:ea typeface="+mn-ea"/>
                          <a:cs typeface="+mn-cs"/>
                        </a:rPr>
                        <a:t> and</a:t>
                      </a:r>
                      <a:endParaRPr kumimoji="0" lang="en-US" sz="900" b="0" i="0" u="none" strike="noStrike" kern="1200" cap="none" spc="0" normalizeH="0" baseline="0" noProof="0">
                        <a:ln>
                          <a:noFill/>
                        </a:ln>
                        <a:solidFill>
                          <a:srgbClr val="02163A"/>
                        </a:solidFill>
                        <a:effectLst/>
                        <a:uLnTx/>
                        <a:uFillTx/>
                        <a:latin typeface="+mn-lt"/>
                        <a:ea typeface="+mn-ea"/>
                        <a:cs typeface="+mn-cs"/>
                      </a:endParaRPr>
                    </a:p>
                    <a:p>
                      <a:pPr marL="171450" marR="0" lvl="0" indent="-171450" algn="l" defTabSz="914400" rtl="0" eaLnBrk="1" fontAlgn="auto" latinLnBrk="0" hangingPunct="1">
                        <a:lnSpc>
                          <a:spcPts val="1040"/>
                        </a:lnSpc>
                        <a:spcBef>
                          <a:spcPts val="0"/>
                        </a:spcBef>
                        <a:spcAft>
                          <a:spcPts val="300"/>
                        </a:spcAft>
                        <a:buClrTx/>
                        <a:buSzTx/>
                        <a:buFont typeface="Arial"/>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Update of TARGET2 references to T2.</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rtl="0" eaLnBrk="1" fontAlgn="auto" latinLnBrk="0" hangingPunct="1">
                        <a:lnSpc>
                          <a:spcPts val="1040"/>
                        </a:lnSpc>
                        <a:spcBef>
                          <a:spcPts val="0"/>
                        </a:spcBef>
                        <a:spcAft>
                          <a:spcPts val="0"/>
                        </a:spcAft>
                        <a:buClrTx/>
                        <a:buSzTx/>
                        <a:buFontTx/>
                        <a:buNone/>
                      </a:pPr>
                      <a:r>
                        <a:rPr lang="en-US" sz="900" b="0">
                          <a:latin typeface="+mn-lt"/>
                          <a:ea typeface="Inter" panose="020B0502030000000004" pitchFamily="34" charset="0"/>
                          <a:cs typeface="Roboto"/>
                        </a:rPr>
                        <a:t>Drafting law firm is in the process of producing publication versions.</a:t>
                      </a:r>
                    </a:p>
                    <a:p>
                      <a:pPr algn="l">
                        <a:lnSpc>
                          <a:spcPts val="1040"/>
                        </a:lnSpc>
                      </a:pP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b="0">
                          <a:latin typeface="+mn-lt"/>
                          <a:ea typeface="Inter" panose="020B0502030000000004" pitchFamily="34" charset="0"/>
                          <a:cs typeface="Roboto" panose="02000000000000000000" pitchFamily="2" charset="0"/>
                        </a:rPr>
                        <a:t>Leveraged Working Party</a:t>
                      </a:r>
                    </a:p>
                    <a:p>
                      <a:pPr marL="0" marR="0" lvl="0" indent="0" algn="l" defTabSz="914400" rtl="0" eaLnBrk="1" fontAlgn="auto" latinLnBrk="0" hangingPunct="1">
                        <a:lnSpc>
                          <a:spcPts val="1040"/>
                        </a:lnSpc>
                        <a:spcBef>
                          <a:spcPts val="0"/>
                        </a:spcBef>
                        <a:spcAft>
                          <a:spcPts val="0"/>
                        </a:spcAft>
                        <a:buClrTx/>
                        <a:buSzTx/>
                        <a:buFontTx/>
                        <a:buNone/>
                        <a:tabLst/>
                        <a:defRPr/>
                      </a:pP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Leveraged Mezzanine Facility Agreement  Drafting Guide</a:t>
                      </a:r>
                    </a:p>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Leveraged Senior Multicurrency Term and  Revolving Facilities Agreement</a:t>
                      </a:r>
                    </a:p>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Leveraged Term Sheet</a:t>
                      </a:r>
                    </a:p>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User Guide To The Leveraged/High Yield  Super Senior Multicurrency Revolving Facility  Agreement</a:t>
                      </a:r>
                    </a:p>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User Guide To The Leveraged/High Yield  Super Senior Multicurrency Revolving Facility  Agreement (with HY notes)</a:t>
                      </a:r>
                    </a:p>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Leveraged/ High Yield Super Senior</a:t>
                      </a:r>
                    </a:p>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Multicurrency Revolving Facilities Agreement</a:t>
                      </a:r>
                    </a:p>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Leveraged/ High Yield Super Senior</a:t>
                      </a:r>
                    </a:p>
                    <a:p>
                      <a:pPr marL="171450" indent="-171450" algn="l">
                        <a:lnSpc>
                          <a:spcPts val="1040"/>
                        </a:lnSpc>
                        <a:spcAft>
                          <a:spcPts val="2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Multicurrency Revolving Facility Agreement  (HY notes)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extLst>
                  <a:ext uri="{0D108BD9-81ED-4DB2-BD59-A6C34878D82A}">
                    <a16:rowId xmlns:a16="http://schemas.microsoft.com/office/drawing/2014/main" val="387902411"/>
                  </a:ext>
                </a:extLst>
              </a:tr>
            </a:tbl>
          </a:graphicData>
        </a:graphic>
      </p:graphicFrame>
    </p:spTree>
    <p:extLst>
      <p:ext uri="{BB962C8B-B14F-4D97-AF65-F5344CB8AC3E}">
        <p14:creationId xmlns:p14="http://schemas.microsoft.com/office/powerpoint/2010/main" val="3497404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F131-51AC-F4ED-D967-FE09E320E64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2BFACE9-FC11-6FB9-07D0-CE5F8D841A6D}"/>
              </a:ext>
            </a:extLst>
          </p:cNvPr>
          <p:cNvSpPr>
            <a:spLocks noGrp="1"/>
          </p:cNvSpPr>
          <p:nvPr>
            <p:ph type="title"/>
          </p:nvPr>
        </p:nvSpPr>
        <p:spPr>
          <a:xfrm>
            <a:off x="903288" y="204393"/>
            <a:ext cx="10385424" cy="711200"/>
          </a:xfrm>
        </p:spPr>
        <p:txBody>
          <a:bodyPr/>
          <a:lstStyle/>
          <a:p>
            <a:r>
              <a:rPr lang="en-IN"/>
              <a:t>Upcoming</a:t>
            </a:r>
          </a:p>
        </p:txBody>
      </p:sp>
      <p:sp>
        <p:nvSpPr>
          <p:cNvPr id="4" name="Slide Number Placeholder 3">
            <a:extLst>
              <a:ext uri="{FF2B5EF4-FFF2-40B4-BE49-F238E27FC236}">
                <a16:creationId xmlns:a16="http://schemas.microsoft.com/office/drawing/2014/main" id="{4A84B5F9-02DB-6DED-5259-DE40C6D9D575}"/>
              </a:ext>
            </a:extLst>
          </p:cNvPr>
          <p:cNvSpPr>
            <a:spLocks noGrp="1"/>
          </p:cNvSpPr>
          <p:nvPr>
            <p:ph type="sldNum" sz="quarter" idx="4"/>
          </p:nvPr>
        </p:nvSpPr>
        <p:spPr/>
        <p:txBody>
          <a:bodyPr/>
          <a:lstStyle/>
          <a:p>
            <a:fld id="{2CC51D1C-F4A4-48F1-91BB-32AFAD60AC88}" type="slidenum">
              <a:rPr lang="en-IN" smtClean="0"/>
              <a:pPr/>
              <a:t>9</a:t>
            </a:fld>
            <a:endParaRPr lang="en-IN"/>
          </a:p>
        </p:txBody>
      </p:sp>
      <p:graphicFrame>
        <p:nvGraphicFramePr>
          <p:cNvPr id="5" name="Table 4">
            <a:extLst>
              <a:ext uri="{FF2B5EF4-FFF2-40B4-BE49-F238E27FC236}">
                <a16:creationId xmlns:a16="http://schemas.microsoft.com/office/drawing/2014/main" id="{A0A691F5-CF17-42EB-F895-6817C3FCDDBE}"/>
              </a:ext>
            </a:extLst>
          </p:cNvPr>
          <p:cNvGraphicFramePr>
            <a:graphicFrameLocks noGrp="1"/>
          </p:cNvGraphicFramePr>
          <p:nvPr>
            <p:extLst>
              <p:ext uri="{D42A27DB-BD31-4B8C-83A1-F6EECF244321}">
                <p14:modId xmlns:p14="http://schemas.microsoft.com/office/powerpoint/2010/main" val="3618991834"/>
              </p:ext>
            </p:extLst>
          </p:nvPr>
        </p:nvGraphicFramePr>
        <p:xfrm>
          <a:off x="903288" y="915593"/>
          <a:ext cx="10892789" cy="4760588"/>
        </p:xfrm>
        <a:graphic>
          <a:graphicData uri="http://schemas.openxmlformats.org/drawingml/2006/table">
            <a:tbl>
              <a:tblPr firstRow="1" bandRow="1">
                <a:tableStyleId>{C083E6E3-FA7D-4D7B-A595-EF9225AFEA82}</a:tableStyleId>
              </a:tblPr>
              <a:tblGrid>
                <a:gridCol w="1818240">
                  <a:extLst>
                    <a:ext uri="{9D8B030D-6E8A-4147-A177-3AD203B41FA5}">
                      <a16:colId xmlns:a16="http://schemas.microsoft.com/office/drawing/2014/main" val="3001377824"/>
                    </a:ext>
                  </a:extLst>
                </a:gridCol>
                <a:gridCol w="1148888">
                  <a:extLst>
                    <a:ext uri="{9D8B030D-6E8A-4147-A177-3AD203B41FA5}">
                      <a16:colId xmlns:a16="http://schemas.microsoft.com/office/drawing/2014/main" val="1447580622"/>
                    </a:ext>
                  </a:extLst>
                </a:gridCol>
                <a:gridCol w="2767320">
                  <a:extLst>
                    <a:ext uri="{9D8B030D-6E8A-4147-A177-3AD203B41FA5}">
                      <a16:colId xmlns:a16="http://schemas.microsoft.com/office/drawing/2014/main" val="516622153"/>
                    </a:ext>
                  </a:extLst>
                </a:gridCol>
                <a:gridCol w="1378666">
                  <a:extLst>
                    <a:ext uri="{9D8B030D-6E8A-4147-A177-3AD203B41FA5}">
                      <a16:colId xmlns:a16="http://schemas.microsoft.com/office/drawing/2014/main" val="2536906420"/>
                    </a:ext>
                  </a:extLst>
                </a:gridCol>
                <a:gridCol w="1618434">
                  <a:extLst>
                    <a:ext uri="{9D8B030D-6E8A-4147-A177-3AD203B41FA5}">
                      <a16:colId xmlns:a16="http://schemas.microsoft.com/office/drawing/2014/main" val="3823550682"/>
                    </a:ext>
                  </a:extLst>
                </a:gridCol>
                <a:gridCol w="2161241">
                  <a:extLst>
                    <a:ext uri="{9D8B030D-6E8A-4147-A177-3AD203B41FA5}">
                      <a16:colId xmlns:a16="http://schemas.microsoft.com/office/drawing/2014/main" val="2921157624"/>
                    </a:ext>
                  </a:extLst>
                </a:gridCol>
              </a:tblGrid>
              <a:tr h="1987627">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Leveraged facilities</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agreements – further  RFR updates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kumimoji="0" lang="pt-BR" sz="900" b="0" i="0" u="none" strike="noStrike" kern="1200" cap="none" spc="0" normalizeH="0" baseline="0" noProof="0" err="1">
                          <a:ln>
                            <a:noFill/>
                          </a:ln>
                          <a:solidFill>
                            <a:srgbClr val="02163A"/>
                          </a:solidFill>
                          <a:effectLst/>
                          <a:uLnTx/>
                          <a:uFillTx/>
                          <a:latin typeface="+mn-lt"/>
                          <a:ea typeface="+mn-ea"/>
                          <a:cs typeface="+mn-cs"/>
                        </a:rPr>
                        <a:t>Leveraged</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30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Changes will incorporate:</a:t>
                      </a:r>
                    </a:p>
                    <a:p>
                      <a:pPr marL="171450" marR="0" lvl="0" indent="-171450" algn="l" defTabSz="914400" rtl="0" eaLnBrk="1" fontAlgn="auto" latinLnBrk="0" hangingPunct="1">
                        <a:lnSpc>
                          <a:spcPts val="1040"/>
                        </a:lnSpc>
                        <a:spcBef>
                          <a:spcPts val="0"/>
                        </a:spcBef>
                        <a:spcAft>
                          <a:spcPts val="300"/>
                        </a:spcAft>
                        <a:buClrTx/>
                        <a:buSzTx/>
                        <a:buFont typeface="Arial"/>
                        <a:buChar char="•"/>
                        <a:tabLst/>
                        <a:defRPr/>
                      </a:pPr>
                      <a:r>
                        <a:rPr lang="en-US" sz="900" b="0" kern="1200" noProof="0">
                          <a:solidFill>
                            <a:schemeClr val="tx1"/>
                          </a:solidFill>
                          <a:latin typeface="DM Sans Black" pitchFamily="2" charset="0"/>
                          <a:ea typeface="+mn-ea"/>
                          <a:cs typeface="+mn-cs"/>
                        </a:rPr>
                        <a:t>EURIBOR fallbacks</a:t>
                      </a:r>
                    </a:p>
                    <a:p>
                      <a:pPr marL="628015" marR="0" lvl="1" indent="-171450" algn="l" rtl="0" eaLnBrk="1" fontAlgn="auto" latinLnBrk="0" hangingPunct="1">
                        <a:lnSpc>
                          <a:spcPts val="1040"/>
                        </a:lnSpc>
                        <a:spcBef>
                          <a:spcPts val="0"/>
                        </a:spcBef>
                        <a:spcAft>
                          <a:spcPts val="300"/>
                        </a:spcAft>
                        <a:buClrTx/>
                        <a:buSzTx/>
                        <a:buFont typeface="Courier New"/>
                        <a:buChar char="o"/>
                      </a:pPr>
                      <a:r>
                        <a:rPr kumimoji="0" lang="en-US" sz="900" b="0" i="0" u="none" strike="noStrike" kern="1200" cap="none" spc="0" normalizeH="0" baseline="0" noProof="0">
                          <a:ln>
                            <a:noFill/>
                          </a:ln>
                          <a:solidFill>
                            <a:srgbClr val="02163A"/>
                          </a:solidFill>
                          <a:effectLst/>
                          <a:uLnTx/>
                          <a:uFillTx/>
                          <a:latin typeface="+mn-lt"/>
                          <a:ea typeface="+mn-ea"/>
                          <a:cs typeface="+mn-cs"/>
                        </a:rPr>
                        <a:t>Rate switch to a term €STR-based fallback in the  event of cessation/</a:t>
                      </a:r>
                      <a:r>
                        <a:rPr lang="en-US" sz="900" b="0" i="0" u="none" strike="noStrike" kern="1200" cap="none" spc="0" normalizeH="0" baseline="0" noProof="0">
                          <a:ln>
                            <a:noFill/>
                          </a:ln>
                          <a:solidFill>
                            <a:srgbClr val="02163A"/>
                          </a:solidFill>
                          <a:effectLst/>
                          <a:uLnTx/>
                          <a:uFillTx/>
                          <a:latin typeface="+mn-lt"/>
                          <a:ea typeface="+mn-ea"/>
                          <a:cs typeface="+mn-cs"/>
                        </a:rPr>
                        <a:t> </a:t>
                      </a:r>
                      <a:r>
                        <a:rPr kumimoji="0" lang="en-US" sz="900" b="0" i="0" u="none" strike="noStrike" kern="1200" cap="none" spc="0" normalizeH="0" baseline="0" noProof="0">
                          <a:ln>
                            <a:noFill/>
                          </a:ln>
                          <a:solidFill>
                            <a:srgbClr val="02163A"/>
                          </a:solidFill>
                          <a:effectLst/>
                          <a:uLnTx/>
                          <a:uFillTx/>
                          <a:latin typeface="+mn-lt"/>
                          <a:ea typeface="+mn-ea"/>
                          <a:cs typeface="+mn-cs"/>
                        </a:rPr>
                        <a:t>non-representativeness of  EURIBOR; </a:t>
                      </a:r>
                    </a:p>
                    <a:p>
                      <a:pPr marL="628015" marR="0" lvl="1" indent="-171450" algn="l" defTabSz="914400" rtl="0" eaLnBrk="1" fontAlgn="auto" latinLnBrk="0" hangingPunct="1">
                        <a:lnSpc>
                          <a:spcPts val="1040"/>
                        </a:lnSpc>
                        <a:spcBef>
                          <a:spcPts val="0"/>
                        </a:spcBef>
                        <a:spcAft>
                          <a:spcPts val="300"/>
                        </a:spcAft>
                        <a:buClrTx/>
                        <a:buSzTx/>
                        <a:buFont typeface="Courier New"/>
                        <a:buChar char="o"/>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More robust temporary fallbacks to EURIBOR, following the approach in the LMA’s single currency  euro facility agreement.</a:t>
                      </a:r>
                    </a:p>
                    <a:p>
                      <a:pPr marL="171450" marR="0" lvl="0" indent="-171450" algn="l" defTabSz="914400" rtl="0" eaLnBrk="1" fontAlgn="auto" latinLnBrk="0" hangingPunct="1">
                        <a:lnSpc>
                          <a:spcPts val="1040"/>
                        </a:lnSpc>
                        <a:spcBef>
                          <a:spcPts val="0"/>
                        </a:spcBef>
                        <a:spcAft>
                          <a:spcPts val="300"/>
                        </a:spcAft>
                        <a:buClrTx/>
                        <a:buSzTx/>
                        <a:buFont typeface="Arial"/>
                        <a:buChar char="•"/>
                        <a:tabLst/>
                        <a:defRPr/>
                      </a:pPr>
                      <a:r>
                        <a:rPr lang="en-US" sz="900" b="0" kern="1200" noProof="0">
                          <a:solidFill>
                            <a:schemeClr val="tx1"/>
                          </a:solidFill>
                          <a:latin typeface="DM Sans Black" pitchFamily="2" charset="0"/>
                          <a:ea typeface="+mn-ea"/>
                          <a:cs typeface="+mn-cs"/>
                        </a:rPr>
                        <a:t>Term SOFR</a:t>
                      </a:r>
                    </a:p>
                    <a:p>
                      <a:pPr marL="628015" marR="0" lvl="1" indent="-171450" algn="l" defTabSz="914400" rtl="0" eaLnBrk="1" fontAlgn="auto" latinLnBrk="0" hangingPunct="1">
                        <a:lnSpc>
                          <a:spcPts val="1040"/>
                        </a:lnSpc>
                        <a:spcBef>
                          <a:spcPts val="0"/>
                        </a:spcBef>
                        <a:spcAft>
                          <a:spcPts val="300"/>
                        </a:spcAft>
                        <a:buClrTx/>
                        <a:buSzTx/>
                        <a:buFont typeface="Courier New"/>
                        <a:buChar char="o"/>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Incorporation of Term SOFR as the primary  benchmark for USD, aligning with market practice  and the LMA Investment Grade Term SOFR facilities  agreement.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algn="l">
                        <a:lnSpc>
                          <a:spcPts val="1040"/>
                        </a:lnSpc>
                      </a:pPr>
                      <a:r>
                        <a:rPr kumimoji="0" lang="en-US" sz="900" b="0" i="0" u="none" strike="noStrike" kern="1200" cap="none" spc="0" normalizeH="0" baseline="0" noProof="0">
                          <a:ln>
                            <a:noFill/>
                          </a:ln>
                          <a:solidFill>
                            <a:srgbClr val="02163A"/>
                          </a:solidFill>
                          <a:effectLst/>
                          <a:uLnTx/>
                          <a:uFillTx/>
                          <a:latin typeface="+mn-lt"/>
                          <a:ea typeface="+mn-ea"/>
                          <a:cs typeface="+mn-cs"/>
                        </a:rPr>
                        <a:t>Awaiting </a:t>
                      </a:r>
                      <a:r>
                        <a:rPr kumimoji="0" lang="en-US" sz="900" b="0" i="0" u="none" strike="noStrike" kern="1200" cap="none" spc="0" normalizeH="0" baseline="0" noProof="0" err="1">
                          <a:ln>
                            <a:noFill/>
                          </a:ln>
                          <a:solidFill>
                            <a:srgbClr val="02163A"/>
                          </a:solidFill>
                          <a:effectLst/>
                          <a:uLnTx/>
                          <a:uFillTx/>
                          <a:latin typeface="+mn-lt"/>
                          <a:ea typeface="+mn-ea"/>
                          <a:cs typeface="+mn-cs"/>
                        </a:rPr>
                        <a:t>finalised</a:t>
                      </a:r>
                      <a:r>
                        <a:rPr kumimoji="0" lang="en-US" sz="900" b="0" i="0" u="none" strike="noStrike" kern="1200" cap="none" spc="0" normalizeH="0" baseline="0" noProof="0">
                          <a:ln>
                            <a:noFill/>
                          </a:ln>
                          <a:solidFill>
                            <a:srgbClr val="02163A"/>
                          </a:solidFill>
                          <a:effectLst/>
                          <a:uLnTx/>
                          <a:uFillTx/>
                          <a:latin typeface="+mn-lt"/>
                          <a:ea typeface="+mn-ea"/>
                          <a:cs typeface="+mn-cs"/>
                        </a:rPr>
                        <a:t> IG  Multicurrency Facility  Agreements</a:t>
                      </a:r>
                      <a:r>
                        <a:rPr lang="en-US" sz="900" b="0" i="0" u="none" strike="noStrike" kern="1200" cap="none" spc="0" normalizeH="0" baseline="0" noProof="0">
                          <a:ln>
                            <a:noFill/>
                          </a:ln>
                          <a:solidFill>
                            <a:srgbClr val="02163A"/>
                          </a:solidFill>
                          <a:effectLst/>
                          <a:uLnTx/>
                          <a:uFillTx/>
                          <a:latin typeface="+mn-lt"/>
                          <a:ea typeface="+mn-ea"/>
                          <a:cs typeface="+mn-cs"/>
                        </a:rPr>
                        <a:t>.</a:t>
                      </a: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High level review by  Leveraged Working  Party</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indent="0" algn="l">
                        <a:lnSpc>
                          <a:spcPts val="1040"/>
                        </a:lnSpc>
                        <a:spcAft>
                          <a:spcPts val="200"/>
                        </a:spcAft>
                        <a:buFont typeface="Arial" panose="020B0604020202020204" pitchFamily="34" charset="0"/>
                        <a:buNone/>
                      </a:pP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extLst>
                  <a:ext uri="{0D108BD9-81ED-4DB2-BD59-A6C34878D82A}">
                    <a16:rowId xmlns:a16="http://schemas.microsoft.com/office/drawing/2014/main" val="387902411"/>
                  </a:ext>
                </a:extLst>
              </a:tr>
              <a:tr h="197068">
                <a:tc gridSpan="6">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CRI/SRT</a:t>
                      </a: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extLst>
                  <a:ext uri="{0D108BD9-81ED-4DB2-BD59-A6C34878D82A}">
                    <a16:rowId xmlns:a16="http://schemas.microsoft.com/office/drawing/2014/main" val="2617389535"/>
                  </a:ext>
                </a:extLst>
              </a:tr>
              <a:tr h="2408051">
                <a:tc>
                  <a:txBody>
                    <a:bodyPr/>
                    <a:lstStyle/>
                    <a:p>
                      <a:pPr marL="0" algn="l" rtl="0" eaLnBrk="1" latinLnBrk="0" hangingPunct="1">
                        <a:lnSpc>
                          <a:spcPts val="1040"/>
                        </a:lnSpc>
                      </a:pPr>
                      <a:r>
                        <a:rPr lang="en-US" sz="900" b="0" kern="1200">
                          <a:solidFill>
                            <a:schemeClr val="tx1"/>
                          </a:solidFill>
                          <a:latin typeface="DM Sans Black"/>
                          <a:ea typeface="Inter" panose="020B0502030000000004" pitchFamily="34" charset="0"/>
                          <a:cs typeface="Roboto"/>
                        </a:rPr>
                        <a:t>Credit risk insurance / SRT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CRI and other risk  transfer products,  including SRT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a:rPr>
                        <a:t>Guidance note outlining  documentary considerations with respect to credit risk transfer products in the loan markets.</a:t>
                      </a:r>
                    </a:p>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p>
                      <a:pPr marL="0" marR="0" lvl="0" indent="0" algn="l" rtl="0" eaLnBrk="1" fontAlgn="auto" latinLnBrk="0" hangingPunct="1">
                        <a:lnSpc>
                          <a:spcPts val="1040"/>
                        </a:lnSpc>
                        <a:spcBef>
                          <a:spcPts val="0"/>
                        </a:spcBef>
                        <a:spcAft>
                          <a:spcPts val="300"/>
                        </a:spcAft>
                        <a:buClrTx/>
                        <a:buSzTx/>
                        <a:buFontTx/>
                        <a:buNone/>
                      </a:pPr>
                      <a:r>
                        <a:rPr kumimoji="0" lang="en-US" sz="900" b="0" i="0" u="none" strike="noStrike" kern="1200" cap="none" spc="0" normalizeH="0" baseline="0" noProof="0">
                          <a:ln>
                            <a:noFill/>
                          </a:ln>
                          <a:solidFill>
                            <a:srgbClr val="02163A"/>
                          </a:solidFill>
                          <a:effectLst/>
                          <a:uLnTx/>
                          <a:uFillTx/>
                          <a:latin typeface="+mn-lt"/>
                          <a:ea typeface="+mn-ea"/>
                          <a:cs typeface="+mn-cs"/>
                        </a:rPr>
                        <a:t>Guidance </a:t>
                      </a:r>
                      <a:r>
                        <a:rPr lang="en-US" sz="900" b="0" i="0" u="none" strike="noStrike" kern="1200" cap="none" spc="0" normalizeH="0" baseline="0" noProof="0">
                          <a:ln>
                            <a:noFill/>
                          </a:ln>
                          <a:solidFill>
                            <a:srgbClr val="02163A"/>
                          </a:solidFill>
                          <a:effectLst/>
                          <a:uLnTx/>
                          <a:uFillTx/>
                          <a:latin typeface="+mn-lt"/>
                          <a:ea typeface="+mn-ea"/>
                          <a:cs typeface="+mn-cs"/>
                        </a:rPr>
                        <a:t>note includes</a:t>
                      </a:r>
                      <a:r>
                        <a:rPr kumimoji="0" lang="en-US" sz="900" b="0" i="0" u="none" strike="noStrike" kern="1200" cap="none" spc="0" normalizeH="0" baseline="0" noProof="0">
                          <a:ln>
                            <a:noFill/>
                          </a:ln>
                          <a:solidFill>
                            <a:srgbClr val="02163A"/>
                          </a:solidFill>
                          <a:effectLst/>
                          <a:uLnTx/>
                          <a:uFillTx/>
                          <a:latin typeface="+mn-lt"/>
                          <a:ea typeface="+mn-ea"/>
                          <a:cs typeface="+mn-cs"/>
                        </a:rPr>
                        <a:t>:</a:t>
                      </a:r>
                    </a:p>
                    <a:p>
                      <a:pPr marL="171450" marR="0" lvl="0" indent="-171450" algn="l" defTabSz="914400" rtl="0" eaLnBrk="1" fontAlgn="auto" latinLnBrk="0" hangingPunct="1">
                        <a:lnSpc>
                          <a:spcPts val="1040"/>
                        </a:lnSpc>
                        <a:spcBef>
                          <a:spcPts val="0"/>
                        </a:spcBef>
                        <a:spcAft>
                          <a:spcPts val="3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information for loan market participants  on common forms of credit risk transfer  products used by members to manage their loan portfolios;</a:t>
                      </a:r>
                    </a:p>
                    <a:p>
                      <a:pPr marL="171450" marR="0" lvl="0" indent="-171450" algn="l" defTabSz="914400" rtl="0" eaLnBrk="1" fontAlgn="auto" latinLnBrk="0" hangingPunct="1">
                        <a:lnSpc>
                          <a:spcPts val="1040"/>
                        </a:lnSpc>
                        <a:spcBef>
                          <a:spcPts val="0"/>
                        </a:spcBef>
                        <a:spcAft>
                          <a:spcPts val="3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an outline of issues encountered in  negotiations on loan documentation;</a:t>
                      </a:r>
                    </a:p>
                    <a:p>
                      <a:pPr marL="171450" marR="0" lvl="0" indent="-171450" algn="l" defTabSz="914400" rtl="0" eaLnBrk="1" fontAlgn="auto" latinLnBrk="0" hangingPunct="1">
                        <a:lnSpc>
                          <a:spcPts val="1040"/>
                        </a:lnSpc>
                        <a:spcBef>
                          <a:spcPts val="0"/>
                        </a:spcBef>
                        <a:spcAft>
                          <a:spcPts val="300"/>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sample </a:t>
                      </a:r>
                      <a:r>
                        <a:rPr kumimoji="0" lang="en-US" sz="900" b="0" i="0" u="none" strike="noStrike" kern="1200" cap="none" spc="0" normalizeH="0" baseline="0" noProof="0" err="1">
                          <a:ln>
                            <a:noFill/>
                          </a:ln>
                          <a:solidFill>
                            <a:srgbClr val="02163A"/>
                          </a:solidFill>
                          <a:effectLst/>
                          <a:uLnTx/>
                          <a:uFillTx/>
                          <a:latin typeface="+mn-lt"/>
                          <a:ea typeface="+mn-ea"/>
                          <a:cs typeface="+mn-cs"/>
                        </a:rPr>
                        <a:t>standardised</a:t>
                      </a:r>
                      <a:r>
                        <a:rPr kumimoji="0" lang="en-US" sz="900" b="0" i="0" u="none" strike="noStrike" kern="1200" cap="none" spc="0" normalizeH="0" baseline="0" noProof="0">
                          <a:ln>
                            <a:noFill/>
                          </a:ln>
                          <a:solidFill>
                            <a:srgbClr val="02163A"/>
                          </a:solidFill>
                          <a:effectLst/>
                          <a:uLnTx/>
                          <a:uFillTx/>
                          <a:latin typeface="+mn-lt"/>
                          <a:ea typeface="+mn-ea"/>
                          <a:cs typeface="+mn-cs"/>
                        </a:rPr>
                        <a:t> definitions of permitted credit risk transfer products that  could be used to agree carve-outs from  any additional restrictions on transfers or  disclosure of confidential information  proposed by borrowers/sponsors.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b="0" i="0" u="none" strike="noStrike" noProof="0">
                          <a:solidFill>
                            <a:srgbClr val="02163A"/>
                          </a:solidFill>
                          <a:latin typeface="DM Sans"/>
                          <a:ea typeface="Inter" panose="020B0502030000000004" pitchFamily="34" charset="0"/>
                          <a:cs typeface="Roboto"/>
                        </a:rPr>
                        <a:t>Drafting law firm is in the process of </a:t>
                      </a:r>
                      <a:r>
                        <a:rPr lang="en-US" sz="900" b="0" i="0" u="none" strike="noStrike" noProof="0" err="1">
                          <a:solidFill>
                            <a:srgbClr val="02163A"/>
                          </a:solidFill>
                          <a:latin typeface="DM Sans"/>
                          <a:ea typeface="Inter" panose="020B0502030000000004" pitchFamily="34" charset="0"/>
                          <a:cs typeface="Roboto"/>
                        </a:rPr>
                        <a:t>finalising</a:t>
                      </a:r>
                      <a:r>
                        <a:rPr lang="en-US" sz="900" b="0" i="0" u="none" strike="noStrike" noProof="0">
                          <a:solidFill>
                            <a:srgbClr val="02163A"/>
                          </a:solidFill>
                          <a:latin typeface="DM Sans"/>
                          <a:ea typeface="Inter" panose="020B0502030000000004" pitchFamily="34" charset="0"/>
                          <a:cs typeface="Roboto"/>
                        </a:rPr>
                        <a:t> the guidence note based on a skeleton draft approved by the relevant working party.</a:t>
                      </a:r>
                      <a:endParaRPr lang="en-US" sz="900">
                        <a:latin typeface="+mn-lt"/>
                        <a:ea typeface="Inter" panose="020B0502030000000004" pitchFamily="34" charset="0"/>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rtl="0" eaLnBrk="1" fontAlgn="auto" latinLnBrk="0" hangingPunct="1">
                        <a:lnSpc>
                          <a:spcPts val="1040"/>
                        </a:lnSpc>
                        <a:spcBef>
                          <a:spcPts val="0"/>
                        </a:spcBef>
                        <a:spcAft>
                          <a:spcPts val="0"/>
                        </a:spcAft>
                        <a:buClrTx/>
                        <a:buSzTx/>
                        <a:buFontTx/>
                        <a:buNone/>
                      </a:pPr>
                      <a:r>
                        <a:rPr lang="en-US" sz="900">
                          <a:latin typeface="+mn-lt"/>
                          <a:ea typeface="Inter" panose="020B0502030000000004" pitchFamily="34" charset="0"/>
                          <a:cs typeface="Roboto"/>
                        </a:rPr>
                        <a:t>Senior In-House  Legal Forum</a:t>
                      </a: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lvl="0" indent="-171450" algn="l">
                        <a:lnSpc>
                          <a:spcPts val="1040"/>
                        </a:lnSpc>
                        <a:buFont typeface="Arial" panose="020B0604020202020204" pitchFamily="34" charset="0"/>
                        <a:buChar char="•"/>
                      </a:pPr>
                      <a:r>
                        <a:rPr lang="en-US" sz="900">
                          <a:latin typeface="+mn-lt"/>
                          <a:ea typeface="Inter" panose="020B0502030000000004" pitchFamily="34" charset="0"/>
                          <a:cs typeface="Roboto"/>
                        </a:rPr>
                        <a:t>Credit Risk Insurance / SRT Notes</a:t>
                      </a: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104442578"/>
                  </a:ext>
                </a:extLst>
              </a:tr>
            </a:tbl>
          </a:graphicData>
        </a:graphic>
      </p:graphicFrame>
    </p:spTree>
    <p:extLst>
      <p:ext uri="{BB962C8B-B14F-4D97-AF65-F5344CB8AC3E}">
        <p14:creationId xmlns:p14="http://schemas.microsoft.com/office/powerpoint/2010/main" val="2925968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52522-64EE-E853-1AEC-25940640F30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E0325DE-04BF-4B18-BD48-E86C707754AE}"/>
              </a:ext>
            </a:extLst>
          </p:cNvPr>
          <p:cNvSpPr>
            <a:spLocks noGrp="1"/>
          </p:cNvSpPr>
          <p:nvPr>
            <p:ph type="title"/>
          </p:nvPr>
        </p:nvSpPr>
        <p:spPr/>
        <p:txBody>
          <a:bodyPr/>
          <a:lstStyle/>
          <a:p>
            <a:r>
              <a:rPr lang="en-IN"/>
              <a:t>Upcoming</a:t>
            </a:r>
          </a:p>
        </p:txBody>
      </p:sp>
      <p:sp>
        <p:nvSpPr>
          <p:cNvPr id="4" name="Slide Number Placeholder 3">
            <a:extLst>
              <a:ext uri="{FF2B5EF4-FFF2-40B4-BE49-F238E27FC236}">
                <a16:creationId xmlns:a16="http://schemas.microsoft.com/office/drawing/2014/main" id="{A15C42E3-137C-0233-C064-DEEED690A2F8}"/>
              </a:ext>
            </a:extLst>
          </p:cNvPr>
          <p:cNvSpPr>
            <a:spLocks noGrp="1"/>
          </p:cNvSpPr>
          <p:nvPr>
            <p:ph type="sldNum" sz="quarter" idx="4"/>
          </p:nvPr>
        </p:nvSpPr>
        <p:spPr/>
        <p:txBody>
          <a:bodyPr/>
          <a:lstStyle/>
          <a:p>
            <a:fld id="{2CC51D1C-F4A4-48F1-91BB-32AFAD60AC88}" type="slidenum">
              <a:rPr lang="en-IN" smtClean="0"/>
              <a:pPr/>
              <a:t>10</a:t>
            </a:fld>
            <a:endParaRPr lang="en-IN"/>
          </a:p>
        </p:txBody>
      </p:sp>
      <p:graphicFrame>
        <p:nvGraphicFramePr>
          <p:cNvPr id="5" name="Table 4">
            <a:extLst>
              <a:ext uri="{FF2B5EF4-FFF2-40B4-BE49-F238E27FC236}">
                <a16:creationId xmlns:a16="http://schemas.microsoft.com/office/drawing/2014/main" id="{8D9BD631-38B7-B904-F3C3-D63227E1C043}"/>
              </a:ext>
            </a:extLst>
          </p:cNvPr>
          <p:cNvGraphicFramePr>
            <a:graphicFrameLocks noGrp="1"/>
          </p:cNvGraphicFramePr>
          <p:nvPr>
            <p:extLst>
              <p:ext uri="{D42A27DB-BD31-4B8C-83A1-F6EECF244321}">
                <p14:modId xmlns:p14="http://schemas.microsoft.com/office/powerpoint/2010/main" val="1188097445"/>
              </p:ext>
            </p:extLst>
          </p:nvPr>
        </p:nvGraphicFramePr>
        <p:xfrm>
          <a:off x="895351" y="1078824"/>
          <a:ext cx="10385428" cy="3092067"/>
        </p:xfrm>
        <a:graphic>
          <a:graphicData uri="http://schemas.openxmlformats.org/drawingml/2006/table">
            <a:tbl>
              <a:tblPr firstRow="1" bandRow="1">
                <a:tableStyleId>{C083E6E3-FA7D-4D7B-A595-EF9225AFEA82}</a:tableStyleId>
              </a:tblPr>
              <a:tblGrid>
                <a:gridCol w="1733551">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638425">
                  <a:extLst>
                    <a:ext uri="{9D8B030D-6E8A-4147-A177-3AD203B41FA5}">
                      <a16:colId xmlns:a16="http://schemas.microsoft.com/office/drawing/2014/main" val="516622153"/>
                    </a:ext>
                  </a:extLst>
                </a:gridCol>
                <a:gridCol w="1314451">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0">
                <a:tc gridSpan="6">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REF</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2B96EE"/>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extLst>
                  <a:ext uri="{0D108BD9-81ED-4DB2-BD59-A6C34878D82A}">
                    <a16:rowId xmlns:a16="http://schemas.microsoft.com/office/drawing/2014/main" val="2617389535"/>
                  </a:ext>
                </a:extLst>
              </a:tr>
              <a:tr h="117751">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REF facility agreements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Real Estate Finance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a:rPr>
                        <a:t>Considering various requests for incorporation of  minimum credit rating requirements, existing LMA rider language (extension option from IG; financial  covenant cure) as well as new rider wording  including in relation to cash trap language and  interest reserve.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354"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a:rPr>
                        <a:t>Drafting law firm producing publication versions.</a:t>
                      </a:r>
                      <a:endParaRPr lang="en-US" sz="900">
                        <a:latin typeface="+mn-lt"/>
                        <a:ea typeface="Inter" panose="020B0502030000000004" pitchFamily="34" charset="0"/>
                        <a:cs typeface="Roboto" panose="02000000000000000000" pitchFamily="2" charset="0"/>
                      </a:endParaRPr>
                    </a:p>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REF Working Party</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dirty="0">
                          <a:latin typeface="+mn-lt"/>
                          <a:ea typeface="Inter" panose="020B0502030000000004" pitchFamily="34" charset="0"/>
                          <a:cs typeface="Roboto"/>
                        </a:rPr>
                        <a:t>LMA REF Facility Agreements for </a:t>
                      </a:r>
                      <a:r>
                        <a:rPr lang="en-US" sz="900">
                          <a:latin typeface="+mn-lt"/>
                          <a:ea typeface="Inter" panose="020B0502030000000004" pitchFamily="34" charset="0"/>
                          <a:cs typeface="Roboto"/>
                        </a:rPr>
                        <a:t>Multi-property</a:t>
                      </a:r>
                      <a:r>
                        <a:rPr lang="en-US" sz="900" dirty="0">
                          <a:latin typeface="+mn-lt"/>
                          <a:ea typeface="Inter" panose="020B0502030000000004" pitchFamily="34" charset="0"/>
                          <a:cs typeface="Roboto"/>
                        </a:rPr>
                        <a:t> Investment Transactions </a:t>
                      </a:r>
                    </a:p>
                    <a:p>
                      <a:pPr marL="171450" lvl="0" indent="-171450" algn="l">
                        <a:lnSpc>
                          <a:spcPts val="1040"/>
                        </a:lnSpc>
                        <a:buFont typeface="Arial" panose="020B0604020202020204" pitchFamily="34" charset="0"/>
                        <a:buChar char="•"/>
                      </a:pPr>
                      <a:r>
                        <a:rPr lang="en-US" sz="900">
                          <a:latin typeface="+mn-lt"/>
                          <a:cs typeface="Roboto"/>
                        </a:rPr>
                        <a:t>Development Facility Agreement </a:t>
                      </a:r>
                      <a:endParaRPr lang="en-US" sz="900" dirty="0">
                        <a:latin typeface="+mn-lt"/>
                        <a:cs typeface="Roboto"/>
                      </a:endParaRPr>
                    </a:p>
                    <a:p>
                      <a:pPr marL="171450" lvl="0" indent="-171450" algn="l">
                        <a:lnSpc>
                          <a:spcPts val="1040"/>
                        </a:lnSpc>
                        <a:buFont typeface="Arial" panose="020B0604020202020204" pitchFamily="34" charset="0"/>
                        <a:buChar char="•"/>
                      </a:pPr>
                      <a:r>
                        <a:rPr lang="en-US" sz="900">
                          <a:latin typeface="+mn-lt"/>
                          <a:cs typeface="Roboto"/>
                        </a:rPr>
                        <a:t>Senior Facilities Agreement </a:t>
                      </a:r>
                      <a:endParaRPr lang="en-US" sz="900" dirty="0">
                        <a:latin typeface="+mn-lt"/>
                        <a:cs typeface="Roboto"/>
                      </a:endParaRPr>
                    </a:p>
                    <a:p>
                      <a:pPr marL="0" lvl="0" indent="0" algn="l">
                        <a:lnSpc>
                          <a:spcPts val="1040"/>
                        </a:lnSpc>
                        <a:buNone/>
                      </a:pPr>
                      <a:endParaRPr lang="en-US" sz="900" dirty="0">
                        <a:latin typeface="+mn-lt"/>
                        <a:cs typeface="Roboto"/>
                      </a:endParaRPr>
                    </a:p>
                    <a:p>
                      <a:pPr marL="0" lvl="0" indent="0" algn="l">
                        <a:lnSpc>
                          <a:spcPts val="1040"/>
                        </a:lnSpc>
                        <a:buFont typeface="Arial" panose="020B0604020202020204" pitchFamily="34" charset="0"/>
                        <a:buNone/>
                      </a:pPr>
                      <a:r>
                        <a:rPr lang="en-US" sz="900">
                          <a:latin typeface="+mn-lt"/>
                          <a:cs typeface="Roboto"/>
                        </a:rPr>
                        <a:t>Riders </a:t>
                      </a:r>
                      <a:endParaRPr lang="en-US" sz="900" dirty="0">
                        <a:latin typeface="+mn-lt"/>
                        <a:cs typeface="Roboto"/>
                      </a:endParaRPr>
                    </a:p>
                    <a:p>
                      <a:pPr marL="171450" lvl="0" indent="-171450" algn="l">
                        <a:lnSpc>
                          <a:spcPts val="1040"/>
                        </a:lnSpc>
                        <a:buClr>
                          <a:srgbClr val="02163A"/>
                        </a:buClr>
                        <a:buFont typeface="Arial,Sans-Serif"/>
                        <a:buChar char="•"/>
                      </a:pPr>
                      <a:r>
                        <a:rPr lang="en-US" sz="900" b="0" i="0" u="none" strike="noStrike" noProof="0">
                          <a:solidFill>
                            <a:srgbClr val="02163A"/>
                          </a:solidFill>
                          <a:latin typeface="DM Sans"/>
                          <a:cs typeface="Roboto"/>
                        </a:rPr>
                        <a:t>Cash Trap mechanic </a:t>
                      </a:r>
                      <a:endParaRPr lang="en-US" sz="900" b="0" i="0" u="none" strike="noStrike" noProof="0" dirty="0">
                        <a:solidFill>
                          <a:srgbClr val="02163A"/>
                        </a:solidFill>
                        <a:latin typeface="DM Sans"/>
                        <a:cs typeface="Roboto"/>
                      </a:endParaRPr>
                    </a:p>
                    <a:p>
                      <a:pPr marL="171450" lvl="0" indent="-171450" algn="l">
                        <a:lnSpc>
                          <a:spcPts val="1040"/>
                        </a:lnSpc>
                        <a:buClr>
                          <a:srgbClr val="02163A"/>
                        </a:buClr>
                        <a:buFont typeface="Arial,Sans-Serif"/>
                        <a:buChar char="•"/>
                      </a:pPr>
                      <a:r>
                        <a:rPr lang="en-US" sz="900" b="0" i="0" u="none" strike="noStrike" noProof="0">
                          <a:solidFill>
                            <a:srgbClr val="02163A"/>
                          </a:solidFill>
                          <a:latin typeface="DM Sans"/>
                          <a:cs typeface="Roboto"/>
                        </a:rPr>
                        <a:t>Investment Reserve mechanic </a:t>
                      </a:r>
                      <a:endParaRPr lang="en-US" sz="900" b="0" i="0" u="none" strike="noStrike" noProof="0" dirty="0">
                        <a:solidFill>
                          <a:srgbClr val="02163A"/>
                        </a:solidFill>
                        <a:latin typeface="DM Sans"/>
                        <a:cs typeface="Roboto"/>
                      </a:endParaRPr>
                    </a:p>
                    <a:p>
                      <a:pPr marL="171450" lvl="0" indent="-171450" algn="l">
                        <a:lnSpc>
                          <a:spcPts val="1040"/>
                        </a:lnSpc>
                        <a:buClr>
                          <a:srgbClr val="02163A"/>
                        </a:buClr>
                        <a:buFont typeface="Arial,Sans-Serif"/>
                        <a:buChar char="•"/>
                      </a:pPr>
                      <a:r>
                        <a:rPr lang="en-US" sz="900" b="0" i="0" u="none" strike="noStrike" noProof="0">
                          <a:solidFill>
                            <a:srgbClr val="02163A"/>
                          </a:solidFill>
                          <a:latin typeface="DM Sans"/>
                          <a:cs typeface="Roboto"/>
                        </a:rPr>
                        <a:t>Minimum Required Rating provisions</a:t>
                      </a:r>
                      <a:endParaRPr lang="en-US" sz="900" b="0" i="0" u="none" strike="noStrike" noProof="0" dirty="0">
                        <a:solidFill>
                          <a:srgbClr val="02163A"/>
                        </a:solidFill>
                        <a:latin typeface="DM Sans"/>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104442578"/>
                  </a:ext>
                </a:extLst>
              </a:tr>
              <a:tr h="0">
                <a:tc gridSpan="6">
                  <a:txBody>
                    <a:bodyPr/>
                    <a:lstStyle/>
                    <a:p>
                      <a:pPr marL="0" indent="0" algn="l" defTabSz="914354" rtl="0" eaLnBrk="1" latinLnBrk="0" hangingPunct="1">
                        <a:lnSpc>
                          <a:spcPts val="1040"/>
                        </a:lnSpc>
                        <a:buFont typeface="Arial" panose="020B0604020202020204" pitchFamily="34" charset="0"/>
                        <a:buNone/>
                      </a:pPr>
                      <a:r>
                        <a:rPr lang="en-US" sz="900" b="0" kern="1200">
                          <a:solidFill>
                            <a:schemeClr val="tx1"/>
                          </a:solidFill>
                          <a:latin typeface="DM Sans Black" pitchFamily="2" charset="0"/>
                          <a:ea typeface="Inter" panose="020B0502030000000004" pitchFamily="34" charset="0"/>
                          <a:cs typeface="Roboto" panose="02000000000000000000" pitchFamily="2" charset="0"/>
                        </a:rPr>
                        <a:t>Fund Finance</a:t>
                      </a: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34763604"/>
                  </a:ext>
                </a:extLst>
              </a:tr>
              <a:tr h="283985">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Exclusion Events Rider</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Fund Finance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A rider providing a starting point for negotiation on  exclusion events in subscription finance transactions.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a:rPr>
                        <a:t>With LMA/ drafting law firm.</a:t>
                      </a: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Fund Finance  Documentation and  Guidance Working  Party / Taskforce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Subscription Facility Exclusion Events Rider and User Guide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327359041"/>
                  </a:ext>
                </a:extLst>
              </a:tr>
              <a:tr h="283985">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Subscription Facility Term Sheet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Fund Finance </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dirty="0">
                          <a:latin typeface="+mn-lt"/>
                          <a:ea typeface="Inter" panose="020B0502030000000004" pitchFamily="34" charset="0"/>
                          <a:cs typeface="Roboto"/>
                        </a:rPr>
                        <a:t>A term sheet providing a starting point for negotiation for subscription finance transactions, with an accompanying guidance note (which will also highlighting key developments, e.g. term loan tranches).  </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a:rPr>
                        <a:t>Assumptions agreed; first draft to be circulated to Task Force.</a:t>
                      </a: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Fund Finance  Documentation and  Guidance Working  Party / Taskforce</a:t>
                      </a:r>
                    </a:p>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Subscription Facility Term  Sheet and User Guide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006351676"/>
                  </a:ext>
                </a:extLst>
              </a:tr>
            </a:tbl>
          </a:graphicData>
        </a:graphic>
      </p:graphicFrame>
    </p:spTree>
    <p:extLst>
      <p:ext uri="{BB962C8B-B14F-4D97-AF65-F5344CB8AC3E}">
        <p14:creationId xmlns:p14="http://schemas.microsoft.com/office/powerpoint/2010/main" val="2388867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0D9B4-5115-F0F6-40B1-67DEC7E1EDF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506B6AB-6E98-2AD6-686D-76278B0B0939}"/>
              </a:ext>
            </a:extLst>
          </p:cNvPr>
          <p:cNvSpPr>
            <a:spLocks noGrp="1"/>
          </p:cNvSpPr>
          <p:nvPr>
            <p:ph type="title"/>
          </p:nvPr>
        </p:nvSpPr>
        <p:spPr/>
        <p:txBody>
          <a:bodyPr/>
          <a:lstStyle/>
          <a:p>
            <a:r>
              <a:rPr lang="en-IN"/>
              <a:t>Upcoming</a:t>
            </a:r>
          </a:p>
        </p:txBody>
      </p:sp>
      <p:sp>
        <p:nvSpPr>
          <p:cNvPr id="4" name="Slide Number Placeholder 3">
            <a:extLst>
              <a:ext uri="{FF2B5EF4-FFF2-40B4-BE49-F238E27FC236}">
                <a16:creationId xmlns:a16="http://schemas.microsoft.com/office/drawing/2014/main" id="{19ED84C5-A5DC-79D3-E533-9AD6621BEDDE}"/>
              </a:ext>
            </a:extLst>
          </p:cNvPr>
          <p:cNvSpPr>
            <a:spLocks noGrp="1"/>
          </p:cNvSpPr>
          <p:nvPr>
            <p:ph type="sldNum" sz="quarter" idx="4"/>
          </p:nvPr>
        </p:nvSpPr>
        <p:spPr/>
        <p:txBody>
          <a:bodyPr/>
          <a:lstStyle/>
          <a:p>
            <a:fld id="{2CC51D1C-F4A4-48F1-91BB-32AFAD60AC88}" type="slidenum">
              <a:rPr lang="en-IN" smtClean="0"/>
              <a:pPr/>
              <a:t>11</a:t>
            </a:fld>
            <a:endParaRPr lang="en-IN"/>
          </a:p>
        </p:txBody>
      </p:sp>
      <p:graphicFrame>
        <p:nvGraphicFramePr>
          <p:cNvPr id="2" name="Table 1">
            <a:extLst>
              <a:ext uri="{FF2B5EF4-FFF2-40B4-BE49-F238E27FC236}">
                <a16:creationId xmlns:a16="http://schemas.microsoft.com/office/drawing/2014/main" id="{6C64F7F6-44E8-6800-52F7-4B699C4134B7}"/>
              </a:ext>
            </a:extLst>
          </p:cNvPr>
          <p:cNvGraphicFramePr>
            <a:graphicFrameLocks noGrp="1"/>
          </p:cNvGraphicFramePr>
          <p:nvPr>
            <p:extLst>
              <p:ext uri="{D42A27DB-BD31-4B8C-83A1-F6EECF244321}">
                <p14:modId xmlns:p14="http://schemas.microsoft.com/office/powerpoint/2010/main" val="2636054962"/>
              </p:ext>
            </p:extLst>
          </p:nvPr>
        </p:nvGraphicFramePr>
        <p:xfrm>
          <a:off x="895347" y="1209816"/>
          <a:ext cx="10385428" cy="4143945"/>
        </p:xfrm>
        <a:graphic>
          <a:graphicData uri="http://schemas.openxmlformats.org/drawingml/2006/table">
            <a:tbl>
              <a:tblPr firstRow="1" bandRow="1">
                <a:tableStyleId>{C083E6E3-FA7D-4D7B-A595-EF9225AFEA82}</a:tableStyleId>
              </a:tblPr>
              <a:tblGrid>
                <a:gridCol w="1733551">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638425">
                  <a:extLst>
                    <a:ext uri="{9D8B030D-6E8A-4147-A177-3AD203B41FA5}">
                      <a16:colId xmlns:a16="http://schemas.microsoft.com/office/drawing/2014/main" val="516622153"/>
                    </a:ext>
                  </a:extLst>
                </a:gridCol>
                <a:gridCol w="1314451">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187099">
                <a:tc gridSpan="6">
                  <a:txBody>
                    <a:bodyPr/>
                    <a:lstStyle/>
                    <a:p>
                      <a:pPr marL="0" marR="0" lvl="0" indent="0" algn="l" defTabSz="914354" rtl="0" eaLnBrk="1" fontAlgn="auto" latinLnBrk="0" hangingPunct="1">
                        <a:lnSpc>
                          <a:spcPts val="1040"/>
                        </a:lnSpc>
                        <a:spcBef>
                          <a:spcPts val="0"/>
                        </a:spcBef>
                        <a:spcAft>
                          <a:spcPts val="0"/>
                        </a:spcAft>
                        <a:buClrTx/>
                        <a:buSzTx/>
                        <a:buFontTx/>
                        <a:buNone/>
                        <a:tabLst/>
                        <a:defRPr/>
                      </a:pPr>
                      <a:r>
                        <a:rPr lang="en-US" sz="900" b="0" kern="1200">
                          <a:solidFill>
                            <a:schemeClr val="tx1"/>
                          </a:solidFill>
                          <a:latin typeface="DM Sans Black" pitchFamily="2" charset="0"/>
                          <a:ea typeface="Inter" panose="020B0502030000000004" pitchFamily="34" charset="0"/>
                          <a:cs typeface="Roboto" panose="02000000000000000000" pitchFamily="2" charset="0"/>
                        </a:rPr>
                        <a:t>Africa Documents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2B96EE"/>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b="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algn="l">
                        <a:lnSpc>
                          <a:spcPts val="1040"/>
                        </a:lnSpc>
                      </a:pPr>
                      <a:endParaRPr lang="en-US" sz="900" b="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b="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171450" indent="-171450" algn="l">
                        <a:lnSpc>
                          <a:spcPts val="1040"/>
                        </a:lnSpc>
                        <a:buFont typeface="Arial" panose="020B0604020202020204" pitchFamily="34" charset="0"/>
                        <a:buChar char="•"/>
                      </a:pPr>
                      <a:endParaRPr lang="en-US" sz="900" b="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334261894"/>
                  </a:ext>
                </a:extLst>
              </a:tr>
              <a:tr h="309100">
                <a:tc>
                  <a:txBody>
                    <a:bodyPr/>
                    <a:lstStyle/>
                    <a:p>
                      <a:pPr marL="0" algn="l" defTabSz="914354" rtl="0" eaLnBrk="1" latinLnBrk="0" hangingPunct="1">
                        <a:lnSpc>
                          <a:spcPts val="1040"/>
                        </a:lnSpc>
                      </a:pPr>
                      <a:r>
                        <a:rPr lang="en-US" sz="900" b="0" kern="1200">
                          <a:solidFill>
                            <a:schemeClr val="tx1"/>
                          </a:solidFill>
                          <a:latin typeface="DM Sans Black"/>
                          <a:ea typeface="Inter" panose="020B0502030000000004" pitchFamily="34" charset="0"/>
                          <a:cs typeface="Roboto"/>
                        </a:rPr>
                        <a:t>Kenyan Law Single  Currency Secured Term  and Revolving Facilities  Agreement (KESONIA)</a:t>
                      </a:r>
                      <a:endParaRPr lang="en-US" sz="900" b="0" kern="1200">
                        <a:solidFill>
                          <a:schemeClr val="tx1"/>
                        </a:solidFill>
                        <a:latin typeface="DM Sans Black" pitchFamily="2" charset="0"/>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Africa Documents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rtl="0" eaLnBrk="1" fontAlgn="auto" latinLnBrk="0" hangingPunct="1">
                        <a:lnSpc>
                          <a:spcPts val="1040"/>
                        </a:lnSpc>
                        <a:spcBef>
                          <a:spcPts val="0"/>
                        </a:spcBef>
                        <a:spcAft>
                          <a:spcPts val="0"/>
                        </a:spcAft>
                        <a:buClrTx/>
                        <a:buSzTx/>
                        <a:buFontTx/>
                        <a:buNone/>
                      </a:pPr>
                      <a:r>
                        <a:rPr lang="en-US" sz="900" b="0">
                          <a:latin typeface="+mn-lt"/>
                          <a:ea typeface="Inter" panose="020B0502030000000004" pitchFamily="34" charset="0"/>
                          <a:cs typeface="Roboto"/>
                        </a:rPr>
                        <a:t>The LMA is producing a Kenyan Law Single Currency  Secured Term and Revolving Facilities Agreement (KESONIA), reflecting the transition to risk free rates.</a:t>
                      </a:r>
                      <a:endParaRPr lang="en-US"/>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b="0">
                          <a:latin typeface="+mn-lt"/>
                          <a:ea typeface="Inter" panose="020B0502030000000004" pitchFamily="34" charset="0"/>
                          <a:cs typeface="Roboto"/>
                        </a:rPr>
                        <a:t>With drafting law firm.</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rtl="0" eaLnBrk="1" fontAlgn="auto" latinLnBrk="0" hangingPunct="1">
                        <a:lnSpc>
                          <a:spcPts val="1040"/>
                        </a:lnSpc>
                        <a:spcBef>
                          <a:spcPts val="0"/>
                        </a:spcBef>
                        <a:spcAft>
                          <a:spcPts val="0"/>
                        </a:spcAft>
                        <a:buClrTx/>
                        <a:buSzTx/>
                        <a:buFontTx/>
                        <a:buNone/>
                      </a:pPr>
                      <a:r>
                        <a:rPr lang="en-US" sz="900" b="0">
                          <a:latin typeface="+mn-lt"/>
                          <a:ea typeface="Inter" panose="020B0502030000000004" pitchFamily="34" charset="0"/>
                          <a:cs typeface="Roboto"/>
                        </a:rPr>
                        <a:t>Kenya Working Party is in the process of being established.</a:t>
                      </a:r>
                      <a:endParaRPr lang="en-US" sz="900" b="0">
                        <a:latin typeface="+mn-lt"/>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b="0">
                          <a:latin typeface="+mn-lt"/>
                          <a:ea typeface="Inter" panose="020B0502030000000004" pitchFamily="34" charset="0"/>
                          <a:cs typeface="Roboto"/>
                        </a:rPr>
                        <a:t>Kenyan Law Single Currency Secured Single  Borrower Term and Revolving Facilities Agreement (KESONIA).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104442578"/>
                  </a:ext>
                </a:extLst>
              </a:tr>
              <a:tr h="1274379">
                <a:tc>
                  <a:txBody>
                    <a:bodyPr/>
                    <a:lstStyle/>
                    <a:p>
                      <a:pPr marL="0" algn="l" rtl="0" eaLnBrk="1" latinLnBrk="0" hangingPunct="1">
                        <a:lnSpc>
                          <a:spcPts val="1040"/>
                        </a:lnSpc>
                      </a:pPr>
                      <a:r>
                        <a:rPr lang="en-US" sz="900" b="0" kern="1200">
                          <a:solidFill>
                            <a:schemeClr val="tx1"/>
                          </a:solidFill>
                          <a:latin typeface="DM Sans Black"/>
                          <a:ea typeface="Inter" panose="020B0502030000000004" pitchFamily="34" charset="0"/>
                          <a:cs typeface="Roboto"/>
                        </a:rPr>
                        <a:t>Update of the Single Currency Term Facility Agreement incorporating Local Benchmark and Fixed Interest Rates for use in Kenya, Nigeria, Tanzania, Uganda and Zambia</a:t>
                      </a:r>
                      <a:endParaRPr lang="en-US">
                        <a:latin typeface="DM Sans Black"/>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marL="0" marR="0" lvl="0" indent="0" algn="l" defTabSz="914354" rtl="0" eaLnBrk="1" fontAlgn="auto" latinLnBrk="0" hangingPunct="1">
                        <a:lnSpc>
                          <a:spcPts val="1040"/>
                        </a:lnSpc>
                        <a:spcBef>
                          <a:spcPts val="0"/>
                        </a:spcBef>
                        <a:spcAft>
                          <a:spcPts val="0"/>
                        </a:spcAft>
                        <a:buClrTx/>
                        <a:buSzTx/>
                        <a:buFontTx/>
                        <a:buNone/>
                        <a:tabLst/>
                        <a:defRPr/>
                      </a:pPr>
                      <a:r>
                        <a:rPr kumimoji="0" lang="pt-BR" sz="900" b="0" i="0" u="none" strike="noStrike" kern="1200" cap="none" spc="0" normalizeH="0" baseline="0" noProof="0" err="1">
                          <a:ln>
                            <a:noFill/>
                          </a:ln>
                          <a:solidFill>
                            <a:srgbClr val="02163A"/>
                          </a:solidFill>
                          <a:effectLst/>
                          <a:uLnTx/>
                          <a:uFillTx/>
                          <a:latin typeface="+mn-lt"/>
                          <a:ea typeface="+mn-ea"/>
                          <a:cs typeface="+mn-cs"/>
                        </a:rPr>
                        <a:t>Africa</a:t>
                      </a:r>
                      <a:r>
                        <a:rPr kumimoji="0" lang="pt-BR" sz="900" b="0" i="0" u="none" strike="noStrike" kern="1200" cap="none" spc="0" normalizeH="0" baseline="0" noProof="0">
                          <a:ln>
                            <a:noFill/>
                          </a:ln>
                          <a:solidFill>
                            <a:srgbClr val="02163A"/>
                          </a:solidFill>
                          <a:effectLst/>
                          <a:uLnTx/>
                          <a:uFillTx/>
                          <a:latin typeface="+mn-lt"/>
                          <a:ea typeface="+mn-ea"/>
                          <a:cs typeface="+mn-cs"/>
                        </a:rPr>
                        <a:t> </a:t>
                      </a:r>
                      <a:r>
                        <a:rPr kumimoji="0" lang="pt-BR" sz="900" b="0" i="0" u="none" strike="noStrike" kern="1200" cap="none" spc="0" normalizeH="0" baseline="0" noProof="0" err="1">
                          <a:ln>
                            <a:noFill/>
                          </a:ln>
                          <a:solidFill>
                            <a:srgbClr val="02163A"/>
                          </a:solidFill>
                          <a:effectLst/>
                          <a:uLnTx/>
                          <a:uFillTx/>
                          <a:latin typeface="+mn-lt"/>
                          <a:ea typeface="+mn-ea"/>
                          <a:cs typeface="+mn-cs"/>
                        </a:rPr>
                        <a:t>Documents</a:t>
                      </a:r>
                      <a:endParaRPr kumimoji="0" lang="pt-BR" sz="900" b="0" i="0" u="none" strike="noStrike" kern="1200" cap="none" spc="0" normalizeH="0" baseline="0" noProof="0">
                        <a:ln>
                          <a:noFill/>
                        </a:ln>
                        <a:solidFill>
                          <a:srgbClr val="02163A"/>
                        </a:solidFill>
                        <a:effectLst/>
                        <a:uLnTx/>
                        <a:uFillTx/>
                        <a:latin typeface="+mn-lt"/>
                        <a:ea typeface="+mn-ea"/>
                        <a:cs typeface="+mn-cs"/>
                      </a:endParaRPr>
                    </a:p>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rtl="0" eaLnBrk="1" fontAlgn="auto" latinLnBrk="0" hangingPunct="1">
                        <a:lnSpc>
                          <a:spcPts val="1040"/>
                        </a:lnSpc>
                        <a:spcBef>
                          <a:spcPts val="0"/>
                        </a:spcBef>
                        <a:spcAft>
                          <a:spcPts val="0"/>
                        </a:spcAft>
                        <a:buClrTx/>
                        <a:buSzTx/>
                        <a:buFontTx/>
                        <a:buNone/>
                      </a:pPr>
                      <a:r>
                        <a:rPr lang="en-US" sz="900">
                          <a:latin typeface="+mn-lt"/>
                          <a:ea typeface="Inter" panose="020B0502030000000004" pitchFamily="34" charset="0"/>
                          <a:cs typeface="Roboto"/>
                        </a:rPr>
                        <a:t>The LMA is updating the NEAZ local African Law  Single Currency Term Facility Agreement  incorporating Local Benchmark and Fixed Interest Rates for use in Kenya, Nigeria, Tanzania, Uganda and Zambia. Updates will include the addition of Ghana law as well as provision for a Mauritius holding company group structure. Kenya law will be removed in light of KESONIA developments (see above).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lvl="0" algn="l">
                        <a:lnSpc>
                          <a:spcPts val="1040"/>
                        </a:lnSpc>
                        <a:buNone/>
                      </a:pPr>
                      <a:r>
                        <a:rPr lang="en-US" sz="900" b="0" i="0" u="none" strike="noStrike" noProof="0">
                          <a:solidFill>
                            <a:srgbClr val="02163A"/>
                          </a:solidFill>
                          <a:latin typeface="DM Sans"/>
                          <a:cs typeface="Roboto"/>
                        </a:rPr>
                        <a:t>With drafting law firms in the relevant jurisdictions.</a:t>
                      </a:r>
                      <a:endParaRPr lang="en-US"/>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a:lnSpc>
                          <a:spcPts val="1040"/>
                        </a:lnSpc>
                        <a:spcBef>
                          <a:spcPts val="0"/>
                        </a:spcBef>
                        <a:spcAft>
                          <a:spcPts val="0"/>
                        </a:spcAft>
                        <a:buClrTx/>
                        <a:buSzTx/>
                        <a:buFontTx/>
                        <a:buNone/>
                      </a:pPr>
                      <a:r>
                        <a:rPr lang="en-US" sz="900" b="0" i="0" u="none" strike="noStrike" noProof="0">
                          <a:solidFill>
                            <a:srgbClr val="02163A"/>
                          </a:solidFill>
                          <a:latin typeface="DM Sans"/>
                          <a:ea typeface="Inter" panose="020B0502030000000004" pitchFamily="34" charset="0"/>
                          <a:cs typeface="Roboto"/>
                        </a:rPr>
                        <a:t>Ghana law working group to be established before publication.</a:t>
                      </a:r>
                      <a:endParaRPr lang="en-US" sz="900">
                        <a:latin typeface="+mn-lt"/>
                        <a:ea typeface="Inter" panose="020B0502030000000004" pitchFamily="34" charset="0"/>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a:rPr>
                        <a:t>Single Currency Secured Term Facility Agreement incorporating Local Benchmark and Fixed Interest Rates for use in Ghana, Nigeria, Tanzania, Uganda and Zambia.</a:t>
                      </a: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327359041"/>
                  </a:ext>
                </a:extLst>
              </a:tr>
              <a:tr h="30910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RFR Terms in Kenyan  Market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Africa Documents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rtl="0" eaLnBrk="1" fontAlgn="auto" latinLnBrk="0" hangingPunct="1">
                        <a:lnSpc>
                          <a:spcPts val="1040"/>
                        </a:lnSpc>
                        <a:spcBef>
                          <a:spcPts val="0"/>
                        </a:spcBef>
                        <a:spcAft>
                          <a:spcPts val="0"/>
                        </a:spcAft>
                        <a:buClrTx/>
                        <a:buSzTx/>
                        <a:buFontTx/>
                        <a:buNone/>
                      </a:pPr>
                      <a:r>
                        <a:rPr lang="en-US" sz="900">
                          <a:latin typeface="+mn-lt"/>
                          <a:ea typeface="Inter" panose="020B0502030000000004" pitchFamily="34" charset="0"/>
                          <a:cs typeface="Roboto"/>
                        </a:rPr>
                        <a:t>The LMA is producing RFR drafting provisions to  replace legacy screen rate language in Kenyan law  loan documentation, reflecting the transition to risk-free rates.</a:t>
                      </a:r>
                      <a:endParaRPr lang="en-US">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a:rPr>
                        <a:t>With drafting law firm.</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lvl="0" algn="l">
                        <a:lnSpc>
                          <a:spcPct val="100000"/>
                        </a:lnSpc>
                        <a:spcBef>
                          <a:spcPts val="0"/>
                        </a:spcBef>
                        <a:spcAft>
                          <a:spcPts val="0"/>
                        </a:spcAft>
                        <a:buNone/>
                      </a:pPr>
                      <a:r>
                        <a:rPr lang="en-US" sz="900" b="0" i="0" u="none" strike="noStrike" noProof="0">
                          <a:solidFill>
                            <a:srgbClr val="02163A"/>
                          </a:solidFill>
                          <a:latin typeface="DM Sans"/>
                          <a:ea typeface="Inter" panose="020B0502030000000004" pitchFamily="34" charset="0"/>
                          <a:cs typeface="Roboto" panose="02000000000000000000" pitchFamily="2" charset="0"/>
                        </a:rPr>
                        <a:t>Kenya Working Party is in the process of being established.</a:t>
                      </a:r>
                    </a:p>
                    <a:p>
                      <a:pPr marL="0" marR="0" lvl="0" indent="0" algn="l" defTabSz="914400">
                        <a:lnSpc>
                          <a:spcPts val="1040"/>
                        </a:lnSpc>
                        <a:spcBef>
                          <a:spcPts val="0"/>
                        </a:spcBef>
                        <a:spcAft>
                          <a:spcPts val="0"/>
                        </a:spcAft>
                        <a:buClrTx/>
                        <a:buSzTx/>
                        <a:buFontTx/>
                        <a:buNone/>
                        <a:tabLst/>
                        <a:defRPr/>
                      </a:pPr>
                      <a:endParaRPr lang="en-US" sz="900">
                        <a:latin typeface="+mn-lt"/>
                        <a:ea typeface="Inter" panose="020B0502030000000004" pitchFamily="34" charset="0"/>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a:rPr>
                        <a:t>RFR Terms for Revised Replacement of Screen Rate Clause for Use in the Kenyan Market.</a:t>
                      </a:r>
                      <a:endParaRPr lang="en-US">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415372622"/>
                  </a:ext>
                </a:extLst>
              </a:tr>
              <a:tr h="309100">
                <a:tc>
                  <a:txBody>
                    <a:bodyPr/>
                    <a:lstStyle/>
                    <a:p>
                      <a:pPr marL="0" algn="l" defTabSz="914354" rtl="0" eaLnBrk="1" latinLnBrk="0" hangingPunct="1">
                        <a:lnSpc>
                          <a:spcPts val="1040"/>
                        </a:lnSpc>
                      </a:pPr>
                      <a:r>
                        <a:rPr lang="en-US" sz="900" b="0" kern="1200">
                          <a:solidFill>
                            <a:schemeClr val="tx1"/>
                          </a:solidFill>
                          <a:latin typeface="DM Sans Black"/>
                          <a:ea typeface="Inter" panose="020B0502030000000004" pitchFamily="34" charset="0"/>
                          <a:cs typeface="Roboto"/>
                        </a:rPr>
                        <a:t>Share Security Agreement for use in Ghana, Kenya, Nigeria,  Tanzania, Uganda and  Zambia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kumimoji="0" lang="pt-BR" sz="900" b="0" i="0" u="none" strike="noStrike" kern="1200" cap="none" spc="0" normalizeH="0" baseline="0" noProof="0" err="1">
                          <a:ln>
                            <a:noFill/>
                          </a:ln>
                          <a:solidFill>
                            <a:srgbClr val="02163A"/>
                          </a:solidFill>
                          <a:effectLst/>
                          <a:uLnTx/>
                          <a:uFillTx/>
                          <a:latin typeface="+mn-lt"/>
                          <a:ea typeface="+mn-ea"/>
                          <a:cs typeface="+mn-cs"/>
                        </a:rPr>
                        <a:t>Africa</a:t>
                      </a:r>
                      <a:r>
                        <a:rPr kumimoji="0" lang="pt-BR" sz="900" b="0" i="0" u="none" strike="noStrike" kern="1200" cap="none" spc="0" normalizeH="0" baseline="0" noProof="0">
                          <a:ln>
                            <a:noFill/>
                          </a:ln>
                          <a:solidFill>
                            <a:srgbClr val="02163A"/>
                          </a:solidFill>
                          <a:effectLst/>
                          <a:uLnTx/>
                          <a:uFillTx/>
                          <a:latin typeface="+mn-lt"/>
                          <a:ea typeface="+mn-ea"/>
                          <a:cs typeface="+mn-cs"/>
                        </a:rPr>
                        <a:t> </a:t>
                      </a:r>
                      <a:r>
                        <a:rPr kumimoji="0" lang="pt-BR" sz="900" b="0" i="0" u="none" strike="noStrike" kern="1200" cap="none" spc="0" normalizeH="0" baseline="0" noProof="0" err="1">
                          <a:ln>
                            <a:noFill/>
                          </a:ln>
                          <a:solidFill>
                            <a:srgbClr val="02163A"/>
                          </a:solidFill>
                          <a:effectLst/>
                          <a:uLnTx/>
                          <a:uFillTx/>
                          <a:latin typeface="+mn-lt"/>
                          <a:ea typeface="+mn-ea"/>
                          <a:cs typeface="+mn-cs"/>
                        </a:rPr>
                        <a:t>Documents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30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The LMA is producing a standard form share charge security agreement for use in Ghana, Kenya, Nigeria, Tanzania, Uganda and Zambia, intended to sit alongside the Developing Markets facility documentation and relevant African law documents.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lvl="0" algn="l">
                        <a:lnSpc>
                          <a:spcPts val="1040"/>
                        </a:lnSpc>
                        <a:buNone/>
                      </a:pPr>
                      <a:r>
                        <a:rPr kumimoji="0" lang="en-US" sz="900" b="0" i="0" u="none" strike="noStrike" kern="1200" cap="none" spc="0" normalizeH="0" baseline="0" noProof="0">
                          <a:ln>
                            <a:noFill/>
                          </a:ln>
                          <a:solidFill>
                            <a:srgbClr val="02163A"/>
                          </a:solidFill>
                          <a:effectLst/>
                          <a:uLnTx/>
                          <a:uFillTx/>
                          <a:latin typeface="DM Sans"/>
                          <a:ea typeface="+mn-ea"/>
                          <a:cs typeface="+mn-cs"/>
                        </a:rPr>
                        <a:t>With drafting law firms</a:t>
                      </a:r>
                      <a:r>
                        <a:rPr lang="en-US" sz="900" b="0" i="0" u="none" strike="noStrike" kern="1200" cap="none" spc="0" normalizeH="0" baseline="0" noProof="0">
                          <a:ln>
                            <a:noFill/>
                          </a:ln>
                          <a:solidFill>
                            <a:srgbClr val="02163A"/>
                          </a:solidFill>
                          <a:effectLst/>
                          <a:uLnTx/>
                          <a:uFillTx/>
                          <a:latin typeface="DM Sans"/>
                          <a:ea typeface="+mn-ea"/>
                          <a:cs typeface="+mn-cs"/>
                        </a:rPr>
                        <a:t> in the relevant jurisdictions.</a:t>
                      </a: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a:lnSpc>
                          <a:spcPts val="1040"/>
                        </a:lnSpc>
                        <a:spcBef>
                          <a:spcPts val="0"/>
                        </a:spcBef>
                        <a:spcAft>
                          <a:spcPts val="0"/>
                        </a:spcAft>
                        <a:buNone/>
                      </a:pPr>
                      <a:r>
                        <a:rPr lang="en-US" sz="900" b="0" i="0" u="none" strike="noStrike" kern="1200" cap="none" spc="0" normalizeH="0" baseline="0" noProof="0">
                          <a:ln>
                            <a:noFill/>
                          </a:ln>
                          <a:solidFill>
                            <a:srgbClr val="02163A"/>
                          </a:solidFill>
                          <a:effectLst/>
                          <a:uLnTx/>
                          <a:uFillTx/>
                          <a:latin typeface="DM Sans"/>
                          <a:ea typeface="+mn-ea"/>
                          <a:cs typeface="+mn-cs"/>
                        </a:rPr>
                        <a:t>Ghana law working group to be established before publication.</a:t>
                      </a:r>
                      <a:endParaRPr kumimoji="0" lang="en-US"/>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spcAft>
                          <a:spcPts val="300"/>
                        </a:spcAft>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Share Security Agreement for use in Ghana, Kenya, Nigeria, Tanzania, Uganda and  Zambia.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3226735967"/>
                  </a:ext>
                </a:extLst>
              </a:tr>
              <a:tr h="30910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Update of the Debenture</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 Security Agreement</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for use in Kenya, Nigeria,  Tanzania, Uganda and</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Zambia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marL="0" marR="0" lvl="0" indent="0" algn="l" defTabSz="914354" rtl="0" eaLnBrk="1" fontAlgn="auto" latinLnBrk="0" hangingPunct="1">
                        <a:lnSpc>
                          <a:spcPts val="1040"/>
                        </a:lnSpc>
                        <a:spcBef>
                          <a:spcPts val="0"/>
                        </a:spcBef>
                        <a:spcAft>
                          <a:spcPts val="0"/>
                        </a:spcAft>
                        <a:buClrTx/>
                        <a:buSzTx/>
                        <a:buFontTx/>
                        <a:buNone/>
                        <a:tabLst/>
                        <a:defRPr/>
                      </a:pPr>
                      <a:r>
                        <a:rPr kumimoji="0" lang="pt-BR" sz="900" b="0" i="0" u="none" strike="noStrike" kern="1200" cap="none" spc="0" normalizeH="0" baseline="0" noProof="0" err="1">
                          <a:ln>
                            <a:noFill/>
                          </a:ln>
                          <a:solidFill>
                            <a:srgbClr val="02163A"/>
                          </a:solidFill>
                          <a:effectLst/>
                          <a:uLnTx/>
                          <a:uFillTx/>
                          <a:latin typeface="+mn-lt"/>
                          <a:ea typeface="+mn-ea"/>
                          <a:cs typeface="+mn-cs"/>
                        </a:rPr>
                        <a:t>Africa</a:t>
                      </a:r>
                      <a:r>
                        <a:rPr kumimoji="0" lang="pt-BR" sz="900" b="0" i="0" u="none" strike="noStrike" kern="1200" cap="none" spc="0" normalizeH="0" baseline="0" noProof="0">
                          <a:ln>
                            <a:noFill/>
                          </a:ln>
                          <a:solidFill>
                            <a:srgbClr val="02163A"/>
                          </a:solidFill>
                          <a:effectLst/>
                          <a:uLnTx/>
                          <a:uFillTx/>
                          <a:latin typeface="+mn-lt"/>
                          <a:ea typeface="+mn-ea"/>
                          <a:cs typeface="+mn-cs"/>
                        </a:rPr>
                        <a:t> </a:t>
                      </a:r>
                      <a:r>
                        <a:rPr kumimoji="0" lang="pt-BR" sz="900" b="0" i="0" u="none" strike="noStrike" kern="1200" cap="none" spc="0" normalizeH="0" baseline="0" noProof="0" err="1">
                          <a:ln>
                            <a:noFill/>
                          </a:ln>
                          <a:solidFill>
                            <a:srgbClr val="02163A"/>
                          </a:solidFill>
                          <a:effectLst/>
                          <a:uLnTx/>
                          <a:uFillTx/>
                          <a:latin typeface="+mn-lt"/>
                          <a:ea typeface="+mn-ea"/>
                          <a:cs typeface="+mn-cs"/>
                        </a:rPr>
                        <a:t>Documents</a:t>
                      </a:r>
                      <a:endParaRPr kumimoji="0" lang="pt-BR" sz="900" b="0" i="0" u="none" strike="noStrike" kern="1200" cap="none" spc="0" normalizeH="0" baseline="0" noProof="0">
                        <a:ln>
                          <a:noFill/>
                        </a:ln>
                        <a:solidFill>
                          <a:srgbClr val="02163A"/>
                        </a:solidFill>
                        <a:effectLst/>
                        <a:uLnTx/>
                        <a:uFillTx/>
                        <a:latin typeface="+mn-lt"/>
                        <a:ea typeface="+mn-ea"/>
                        <a:cs typeface="+mn-cs"/>
                      </a:endParaRPr>
                    </a:p>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rtl="0" eaLnBrk="1" fontAlgn="auto" latinLnBrk="0" hangingPunct="1">
                        <a:lnSpc>
                          <a:spcPts val="1040"/>
                        </a:lnSpc>
                        <a:spcBef>
                          <a:spcPts val="0"/>
                        </a:spcBef>
                        <a:spcAft>
                          <a:spcPts val="0"/>
                        </a:spcAft>
                        <a:buClrTx/>
                        <a:buSzTx/>
                        <a:buFontTx/>
                        <a:buNone/>
                      </a:pPr>
                      <a:r>
                        <a:rPr lang="en-US" sz="900">
                          <a:latin typeface="+mn-lt"/>
                          <a:ea typeface="Inter" panose="020B0502030000000004" pitchFamily="34" charset="0"/>
                          <a:cs typeface="Roboto"/>
                        </a:rPr>
                        <a:t>The LMA is updating the local African Law Debenture / Security Agreement for use in Kenya, Nigeria, Tanzania, Uganda and Zambia. Updates will include the addition of Ghana law.</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lvl="0" algn="l">
                        <a:lnSpc>
                          <a:spcPts val="1040"/>
                        </a:lnSpc>
                        <a:buNone/>
                      </a:pPr>
                      <a:r>
                        <a:rPr lang="en-US" sz="900" b="0" i="0" u="none" strike="noStrike" noProof="0">
                          <a:solidFill>
                            <a:srgbClr val="02163A"/>
                          </a:solidFill>
                          <a:latin typeface="DM Sans"/>
                          <a:cs typeface="Roboto"/>
                        </a:rPr>
                        <a:t>With drafting law firms in the relevant jurisdictions.</a:t>
                      </a:r>
                      <a:endParaRPr lang="en-US"/>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a:lnSpc>
                          <a:spcPts val="1040"/>
                        </a:lnSpc>
                        <a:spcBef>
                          <a:spcPts val="0"/>
                        </a:spcBef>
                        <a:spcAft>
                          <a:spcPts val="0"/>
                        </a:spcAft>
                        <a:buNone/>
                      </a:pPr>
                      <a:r>
                        <a:rPr lang="en-US" sz="900" b="0" i="0" u="none" strike="noStrike" noProof="0">
                          <a:solidFill>
                            <a:srgbClr val="02163A"/>
                          </a:solidFill>
                          <a:latin typeface="DM Sans"/>
                          <a:cs typeface="Roboto"/>
                        </a:rPr>
                        <a:t>Ghana law working group to be established before publication.</a:t>
                      </a:r>
                      <a:endParaRPr lang="en-US"/>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a:rPr>
                        <a:t>Debenture / Security Agreement for use in Ghana, Kenya, Nigeria, Tanzania, Uganda and Zambia.</a:t>
                      </a:r>
                      <a:endParaRPr lang="en-US">
                        <a:cs typeface="Roboto"/>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4050731560"/>
                  </a:ext>
                </a:extLst>
              </a:tr>
            </a:tbl>
          </a:graphicData>
        </a:graphic>
      </p:graphicFrame>
    </p:spTree>
    <p:extLst>
      <p:ext uri="{BB962C8B-B14F-4D97-AF65-F5344CB8AC3E}">
        <p14:creationId xmlns:p14="http://schemas.microsoft.com/office/powerpoint/2010/main" val="1396760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0E835-5631-68F9-74A5-58A91A3E43F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C6FBC61-DE86-1D0E-D706-AAC44E8BA716}"/>
              </a:ext>
            </a:extLst>
          </p:cNvPr>
          <p:cNvSpPr>
            <a:spLocks noGrp="1"/>
          </p:cNvSpPr>
          <p:nvPr>
            <p:ph type="title"/>
          </p:nvPr>
        </p:nvSpPr>
        <p:spPr>
          <a:xfrm>
            <a:off x="895351" y="298283"/>
            <a:ext cx="10385424" cy="711200"/>
          </a:xfrm>
        </p:spPr>
        <p:txBody>
          <a:bodyPr/>
          <a:lstStyle/>
          <a:p>
            <a:r>
              <a:rPr lang="en-IN"/>
              <a:t>Upcoming</a:t>
            </a:r>
          </a:p>
        </p:txBody>
      </p:sp>
      <p:sp>
        <p:nvSpPr>
          <p:cNvPr id="4" name="Slide Number Placeholder 3">
            <a:extLst>
              <a:ext uri="{FF2B5EF4-FFF2-40B4-BE49-F238E27FC236}">
                <a16:creationId xmlns:a16="http://schemas.microsoft.com/office/drawing/2014/main" id="{644B73D3-7B7C-10B0-8019-18E9AE0897CD}"/>
              </a:ext>
            </a:extLst>
          </p:cNvPr>
          <p:cNvSpPr>
            <a:spLocks noGrp="1"/>
          </p:cNvSpPr>
          <p:nvPr>
            <p:ph type="sldNum" sz="quarter" idx="4"/>
          </p:nvPr>
        </p:nvSpPr>
        <p:spPr/>
        <p:txBody>
          <a:bodyPr/>
          <a:lstStyle/>
          <a:p>
            <a:fld id="{2CC51D1C-F4A4-48F1-91BB-32AFAD60AC88}" type="slidenum">
              <a:rPr lang="en-IN" smtClean="0"/>
              <a:pPr/>
              <a:t>12</a:t>
            </a:fld>
            <a:endParaRPr lang="en-IN"/>
          </a:p>
        </p:txBody>
      </p:sp>
      <p:graphicFrame>
        <p:nvGraphicFramePr>
          <p:cNvPr id="2" name="Table 1">
            <a:extLst>
              <a:ext uri="{FF2B5EF4-FFF2-40B4-BE49-F238E27FC236}">
                <a16:creationId xmlns:a16="http://schemas.microsoft.com/office/drawing/2014/main" id="{BCF65FF6-D015-8E4C-7D6F-81EF4FC3B64B}"/>
              </a:ext>
            </a:extLst>
          </p:cNvPr>
          <p:cNvGraphicFramePr>
            <a:graphicFrameLocks noGrp="1"/>
          </p:cNvGraphicFramePr>
          <p:nvPr>
            <p:extLst>
              <p:ext uri="{D42A27DB-BD31-4B8C-83A1-F6EECF244321}">
                <p14:modId xmlns:p14="http://schemas.microsoft.com/office/powerpoint/2010/main" val="4136888005"/>
              </p:ext>
            </p:extLst>
          </p:nvPr>
        </p:nvGraphicFramePr>
        <p:xfrm>
          <a:off x="895351" y="1009483"/>
          <a:ext cx="10385428" cy="3773067"/>
        </p:xfrm>
        <a:graphic>
          <a:graphicData uri="http://schemas.openxmlformats.org/drawingml/2006/table">
            <a:tbl>
              <a:tblPr firstRow="1" bandRow="1">
                <a:tableStyleId>{C083E6E3-FA7D-4D7B-A595-EF9225AFEA82}</a:tableStyleId>
              </a:tblPr>
              <a:tblGrid>
                <a:gridCol w="1733551">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638425">
                  <a:extLst>
                    <a:ext uri="{9D8B030D-6E8A-4147-A177-3AD203B41FA5}">
                      <a16:colId xmlns:a16="http://schemas.microsoft.com/office/drawing/2014/main" val="516622153"/>
                    </a:ext>
                  </a:extLst>
                </a:gridCol>
                <a:gridCol w="1314451">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190114">
                <a:tc gridSpan="6">
                  <a:txBody>
                    <a:bodyPr/>
                    <a:lstStyle/>
                    <a:p>
                      <a:pPr marL="0" indent="0" algn="l" defTabSz="914354" rtl="0" eaLnBrk="1" latinLnBrk="0" hangingPunct="1">
                        <a:lnSpc>
                          <a:spcPts val="1040"/>
                        </a:lnSpc>
                        <a:buFont typeface="Arial" panose="020B0604020202020204" pitchFamily="34" charset="0"/>
                        <a:buNone/>
                      </a:pPr>
                      <a:r>
                        <a:rPr lang="en-US" sz="900" b="0" kern="1200">
                          <a:solidFill>
                            <a:schemeClr val="tx1"/>
                          </a:solidFill>
                          <a:latin typeface="DM Sans Black" pitchFamily="2" charset="0"/>
                          <a:ea typeface="Inter" panose="020B0502030000000004" pitchFamily="34" charset="0"/>
                          <a:cs typeface="Roboto" panose="02000000000000000000" pitchFamily="2" charset="0"/>
                        </a:rPr>
                        <a:t>Islamic Finance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extLst>
                  <a:ext uri="{0D108BD9-81ED-4DB2-BD59-A6C34878D82A}">
                    <a16:rowId xmlns:a16="http://schemas.microsoft.com/office/drawing/2014/main" val="1825780051"/>
                  </a:ext>
                </a:extLst>
              </a:tr>
              <a:tr h="1246312">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Islamic Finance Docs </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Islamic Finance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Production of template LMA recommended forms  for LMA members to use as a starting point to adapt  to transaction specific parameters to facilitate </a:t>
                      </a:r>
                      <a:r>
                        <a:rPr lang="en-US" sz="900" err="1">
                          <a:latin typeface="+mn-lt"/>
                          <a:ea typeface="Inter" panose="020B0502030000000004" pitchFamily="34" charset="0"/>
                          <a:cs typeface="Roboto" panose="02000000000000000000" pitchFamily="2" charset="0"/>
                        </a:rPr>
                        <a:t>Shari’a</a:t>
                      </a:r>
                      <a:r>
                        <a:rPr lang="en-US" sz="900">
                          <a:latin typeface="+mn-lt"/>
                          <a:ea typeface="Inter" panose="020B0502030000000004" pitchFamily="34" charset="0"/>
                          <a:cs typeface="Roboto" panose="02000000000000000000" pitchFamily="2" charset="0"/>
                        </a:rPr>
                        <a:t>  compliant trades of Murabaha participations.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a:rPr>
                        <a:t>With ME Committee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ME Committee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spcAft>
                          <a:spcPts val="4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Commodity Purchase Agreement  </a:t>
                      </a:r>
                    </a:p>
                    <a:p>
                      <a:pPr marL="171450" indent="-171450" algn="l">
                        <a:lnSpc>
                          <a:spcPts val="1040"/>
                        </a:lnSpc>
                        <a:spcAft>
                          <a:spcPts val="4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Commodity Sale Agreement</a:t>
                      </a:r>
                    </a:p>
                    <a:p>
                      <a:pPr marL="171450" indent="-171450" algn="l">
                        <a:lnSpc>
                          <a:spcPts val="1040"/>
                        </a:lnSpc>
                        <a:spcAft>
                          <a:spcPts val="4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Murabaha Transfer Agency </a:t>
                      </a:r>
                    </a:p>
                    <a:p>
                      <a:pPr marL="171450" indent="-171450" algn="l">
                        <a:lnSpc>
                          <a:spcPts val="1040"/>
                        </a:lnSpc>
                        <a:spcAft>
                          <a:spcPts val="4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Agreement  Murabaha Transfer </a:t>
                      </a:r>
                    </a:p>
                    <a:p>
                      <a:pPr marL="171450" indent="-171450" algn="l">
                        <a:lnSpc>
                          <a:spcPts val="1040"/>
                        </a:lnSpc>
                        <a:spcAft>
                          <a:spcPts val="4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Agreement  Syndication </a:t>
                      </a:r>
                    </a:p>
                    <a:p>
                      <a:pPr marL="171450" indent="-171450" algn="l">
                        <a:lnSpc>
                          <a:spcPts val="1040"/>
                        </a:lnSpc>
                        <a:spcAft>
                          <a:spcPts val="4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Settlement Letters Agent  </a:t>
                      </a:r>
                    </a:p>
                    <a:p>
                      <a:pPr marL="171450" indent="-171450" algn="l">
                        <a:lnSpc>
                          <a:spcPts val="1040"/>
                        </a:lnSpc>
                        <a:spcAft>
                          <a:spcPts val="4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Syndication Settlement Letter</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751064919"/>
                  </a:ext>
                </a:extLst>
              </a:tr>
              <a:tr h="216000">
                <a:tc gridSpan="6">
                  <a:txBody>
                    <a:bodyPr/>
                    <a:lstStyle/>
                    <a:p>
                      <a:pPr marL="0" indent="0" algn="l" rtl="0" fontAlgn="base">
                        <a:lnSpc>
                          <a:spcPts val="1133"/>
                        </a:lnSpc>
                        <a:buFont typeface="Arial" panose="020B0604020202020204" pitchFamily="34" charset="0"/>
                        <a:buNone/>
                      </a:pPr>
                      <a:r>
                        <a:rPr lang="en-GB" sz="900" b="0" kern="1200">
                          <a:solidFill>
                            <a:schemeClr val="tx1"/>
                          </a:solidFill>
                          <a:latin typeface="DM Sans Black" pitchFamily="2" charset="0"/>
                          <a:cs typeface="Roboto" panose="02000000000000000000" pitchFamily="2" charset="0"/>
                        </a:rPr>
                        <a:t>Sustainable</a:t>
                      </a:r>
                      <a:r>
                        <a:rPr lang="en-GB" sz="900" b="1" i="0" u="sng">
                          <a:solidFill>
                            <a:srgbClr val="8764B8"/>
                          </a:solidFill>
                          <a:effectLst/>
                          <a:latin typeface="Calibri" panose="020F0502020204030204" pitchFamily="34" charset="0"/>
                        </a:rPr>
                        <a:t> </a:t>
                      </a:r>
                      <a:r>
                        <a:rPr lang="en-GB" sz="900" b="0" kern="1200">
                          <a:solidFill>
                            <a:schemeClr val="tx1"/>
                          </a:solidFill>
                          <a:latin typeface="DM Sans Black" pitchFamily="2" charset="0"/>
                          <a:cs typeface="Roboto" panose="02000000000000000000" pitchFamily="2" charset="0"/>
                        </a:rPr>
                        <a:t>Finance</a:t>
                      </a:r>
                      <a:r>
                        <a:rPr lang="en-GB" sz="900" b="1" i="0" u="sng">
                          <a:solidFill>
                            <a:srgbClr val="8764B8"/>
                          </a:solidFill>
                          <a:effectLst/>
                          <a:latin typeface="Calibri" panose="020F0502020204030204" pitchFamily="34" charset="0"/>
                        </a:rPr>
                        <a:t> </a:t>
                      </a:r>
                      <a:r>
                        <a:rPr lang="en-GB" sz="900" b="0" i="0">
                          <a:solidFill>
                            <a:srgbClr val="8764B8"/>
                          </a:solidFill>
                          <a:effectLst/>
                          <a:latin typeface="Calibri" panose="020F0502020204030204" pitchFamily="34" charset="0"/>
                        </a:rPr>
                        <a:t> </a:t>
                      </a:r>
                      <a:endParaRPr lang="en-GB" sz="900" b="0" i="0">
                        <a:solidFill>
                          <a:srgbClr val="6F7374"/>
                        </a:solidFill>
                        <a:effectLst/>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2B96EE"/>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277259353"/>
                  </a:ext>
                </a:extLst>
              </a:tr>
              <a:tr h="1119572">
                <a:tc>
                  <a:txBody>
                    <a:bodyPr/>
                    <a:lstStyle/>
                    <a:p>
                      <a:pPr marL="0" algn="l" defTabSz="914354" rtl="0" eaLnBrk="1" fontAlgn="base" latinLnBrk="0" hangingPunct="1">
                        <a:lnSpc>
                          <a:spcPts val="1040"/>
                        </a:lnSpc>
                        <a:buNone/>
                      </a:pPr>
                      <a:r>
                        <a:rPr lang="en-GB" sz="900" b="0" kern="1200">
                          <a:solidFill>
                            <a:schemeClr val="tx1"/>
                          </a:solidFill>
                          <a:latin typeface="DM Sans Black" pitchFamily="2" charset="0"/>
                          <a:cs typeface="Roboto" panose="02000000000000000000" pitchFamily="2" charset="0"/>
                        </a:rPr>
                        <a:t>Draft Provisions for Sustainability-Linked Loans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marL="0" algn="l" defTabSz="914354" rtl="0" eaLnBrk="1" fontAlgn="base" latinLnBrk="0" hangingPunct="1">
                        <a:lnSpc>
                          <a:spcPts val="1040"/>
                        </a:lnSpc>
                        <a:buNone/>
                      </a:pPr>
                      <a:r>
                        <a:rPr lang="en-GB" sz="900" kern="1200">
                          <a:solidFill>
                            <a:schemeClr val="tx1"/>
                          </a:solidFill>
                          <a:latin typeface="+mn-lt"/>
                          <a:cs typeface="Roboto" panose="02000000000000000000" pitchFamily="2" charset="0"/>
                        </a:rPr>
                        <a:t>Sustainability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Updates following review by the LMA’s Sustainability Committee and Agency Committee. Amendments focus on streamlining and simplification of drafting, aligning with market developments since launch of the Draft Provisions in May 2023 and adding in language to cover “sleeping SLL” mechanics.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With LMA / drafting law firm </a:t>
                      </a:r>
                    </a:p>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buNone/>
                      </a:pPr>
                      <a:r>
                        <a:rPr lang="en-GB" sz="900" kern="1200">
                          <a:solidFill>
                            <a:schemeClr val="tx1"/>
                          </a:solidFill>
                          <a:latin typeface="+mn-lt"/>
                          <a:cs typeface="Roboto" panose="02000000000000000000" pitchFamily="2" charset="0"/>
                        </a:rPr>
                        <a:t>Sustainability Taskforce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defTabSz="914354" rtl="0" eaLnBrk="1" fontAlgn="base" latinLnBrk="0" hangingPunct="1">
                        <a:lnSpc>
                          <a:spcPts val="1040"/>
                        </a:lnSpc>
                        <a:buFont typeface="Arial" panose="020B0604020202020204" pitchFamily="34" charset="0"/>
                        <a:buChar char="•"/>
                      </a:pPr>
                      <a:r>
                        <a:rPr lang="en-GB" sz="900" kern="1200">
                          <a:solidFill>
                            <a:schemeClr val="tx1"/>
                          </a:solidFill>
                          <a:latin typeface="+mn-lt"/>
                          <a:cs typeface="Roboto" panose="02000000000000000000" pitchFamily="2" charset="0"/>
                        </a:rPr>
                        <a:t>Draft Provisions for Sustainability-Linked Loans  </a:t>
                      </a:r>
                    </a:p>
                    <a:p>
                      <a:pPr marL="171450" indent="-171450" algn="l" defTabSz="914354" rtl="0" eaLnBrk="1" fontAlgn="base" latinLnBrk="0" hangingPunct="1">
                        <a:lnSpc>
                          <a:spcPts val="1040"/>
                        </a:lnSpc>
                        <a:buFont typeface="Arial" panose="020B0604020202020204" pitchFamily="34" charset="0"/>
                        <a:buChar char="•"/>
                      </a:pPr>
                      <a:r>
                        <a:rPr lang="en-GB" sz="900" kern="1200">
                          <a:solidFill>
                            <a:schemeClr val="tx1"/>
                          </a:solidFill>
                          <a:latin typeface="+mn-lt"/>
                          <a:cs typeface="Roboto" panose="02000000000000000000" pitchFamily="2" charset="0"/>
                        </a:rPr>
                        <a:t>Supporting Educational Note </a:t>
                      </a:r>
                    </a:p>
                    <a:p>
                      <a:pPr marL="171450" indent="-171450" algn="l" defTabSz="914354" rtl="0" eaLnBrk="1" fontAlgn="base" latinLnBrk="0" hangingPunct="1">
                        <a:lnSpc>
                          <a:spcPts val="1040"/>
                        </a:lnSpc>
                        <a:buFont typeface="Arial" panose="020B0604020202020204" pitchFamily="34" charset="0"/>
                        <a:buChar char="•"/>
                      </a:pPr>
                      <a:r>
                        <a:rPr lang="en-GB" sz="900" kern="1200">
                          <a:solidFill>
                            <a:schemeClr val="tx1"/>
                          </a:solidFill>
                          <a:latin typeface="+mn-lt"/>
                          <a:cs typeface="Roboto" panose="02000000000000000000" pitchFamily="2" charset="0"/>
                        </a:rPr>
                        <a:t>Term Sheet for Draft Provisions for Sustainability-Linked Loans </a:t>
                      </a:r>
                    </a:p>
                    <a:p>
                      <a:pPr marL="171450" indent="-171450" algn="l" defTabSz="914354" rtl="0" eaLnBrk="1" fontAlgn="base" latinLnBrk="0" hangingPunct="1">
                        <a:lnSpc>
                          <a:spcPts val="1040"/>
                        </a:lnSpc>
                        <a:buFont typeface="Arial" panose="020B0604020202020204" pitchFamily="34" charset="0"/>
                        <a:buChar char="•"/>
                      </a:pPr>
                      <a:endParaRPr lang="en-GB" sz="900" kern="1200">
                        <a:solidFill>
                          <a:schemeClr val="tx1"/>
                        </a:solidFill>
                        <a:latin typeface="+mn-lt"/>
                        <a:cs typeface="Roboto" panose="02000000000000000000" pitchFamily="2"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084414035"/>
                  </a:ext>
                </a:extLst>
              </a:tr>
              <a:tr h="887207">
                <a:tc>
                  <a:txBody>
                    <a:bodyPr/>
                    <a:lstStyle/>
                    <a:p>
                      <a:pPr marL="0" algn="l" defTabSz="914354" rtl="0" eaLnBrk="1" fontAlgn="base" latinLnBrk="0" hangingPunct="1">
                        <a:lnSpc>
                          <a:spcPts val="1040"/>
                        </a:lnSpc>
                        <a:buNone/>
                      </a:pPr>
                      <a:r>
                        <a:rPr lang="en-GB" sz="900" b="0" kern="1200">
                          <a:solidFill>
                            <a:schemeClr val="tx1"/>
                          </a:solidFill>
                          <a:latin typeface="DM Sans Black" pitchFamily="2" charset="0"/>
                          <a:cs typeface="Roboto" panose="02000000000000000000" pitchFamily="2" charset="0"/>
                        </a:rPr>
                        <a:t>Draft Provisions for Green Loans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marL="0" algn="l" defTabSz="914354" rtl="0" eaLnBrk="1" fontAlgn="base" latinLnBrk="0" hangingPunct="1">
                        <a:lnSpc>
                          <a:spcPts val="1040"/>
                        </a:lnSpc>
                        <a:buNone/>
                      </a:pPr>
                      <a:r>
                        <a:rPr lang="en-GB" sz="900" kern="1200">
                          <a:solidFill>
                            <a:schemeClr val="tx1"/>
                          </a:solidFill>
                          <a:latin typeface="+mn-lt"/>
                          <a:cs typeface="Roboto" panose="02000000000000000000" pitchFamily="2" charset="0"/>
                        </a:rPr>
                        <a:t>Sustainability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Updates to ensure harmonisation of drafting against the Draft Provisions for Sustainability-Linked Loans, plus focus on reflecting any market developments.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Taskforce to be constituted following publication of revised Draft Provisions for Sustainability-Linked Loans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buNone/>
                      </a:pPr>
                      <a:r>
                        <a:rPr lang="en-GB" sz="900" kern="1200">
                          <a:solidFill>
                            <a:schemeClr val="tx1"/>
                          </a:solidFill>
                          <a:latin typeface="+mn-lt"/>
                          <a:cs typeface="Roboto" panose="02000000000000000000" pitchFamily="2" charset="0"/>
                        </a:rPr>
                        <a:t>Sustainability Taskforce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defTabSz="914354" rtl="0" eaLnBrk="1" fontAlgn="base" latinLnBrk="0" hangingPunct="1">
                        <a:lnSpc>
                          <a:spcPts val="1040"/>
                        </a:lnSpc>
                        <a:buFont typeface="Arial" panose="020B0604020202020204" pitchFamily="34" charset="0"/>
                        <a:buChar char="•"/>
                      </a:pPr>
                      <a:r>
                        <a:rPr lang="en-GB" sz="900" kern="1200">
                          <a:solidFill>
                            <a:schemeClr val="tx1"/>
                          </a:solidFill>
                          <a:latin typeface="+mn-lt"/>
                          <a:cs typeface="Roboto" panose="02000000000000000000" pitchFamily="2" charset="0"/>
                        </a:rPr>
                        <a:t>Draft Provisions for Green Loans  </a:t>
                      </a:r>
                    </a:p>
                    <a:p>
                      <a:pPr marL="171450" indent="-171450" algn="l" defTabSz="914354" rtl="0" eaLnBrk="1" fontAlgn="base" latinLnBrk="0" hangingPunct="1">
                        <a:lnSpc>
                          <a:spcPts val="1040"/>
                        </a:lnSpc>
                        <a:buFont typeface="Arial" panose="020B0604020202020204" pitchFamily="34" charset="0"/>
                        <a:buChar char="•"/>
                      </a:pPr>
                      <a:r>
                        <a:rPr lang="en-GB" sz="900" kern="1200">
                          <a:solidFill>
                            <a:schemeClr val="tx1"/>
                          </a:solidFill>
                          <a:latin typeface="+mn-lt"/>
                          <a:cs typeface="Roboto" panose="02000000000000000000" pitchFamily="2" charset="0"/>
                        </a:rPr>
                        <a:t>Green Loans Term Sheet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076832021"/>
                  </a:ext>
                </a:extLst>
              </a:tr>
            </a:tbl>
          </a:graphicData>
        </a:graphic>
      </p:graphicFrame>
    </p:spTree>
    <p:extLst>
      <p:ext uri="{BB962C8B-B14F-4D97-AF65-F5344CB8AC3E}">
        <p14:creationId xmlns:p14="http://schemas.microsoft.com/office/powerpoint/2010/main" val="307666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27979-6B1D-7583-2D6A-D3F38CCE2AF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D8292B5-4FDE-E5B3-68ED-268D07FA1AC9}"/>
              </a:ext>
            </a:extLst>
          </p:cNvPr>
          <p:cNvSpPr>
            <a:spLocks noGrp="1"/>
          </p:cNvSpPr>
          <p:nvPr>
            <p:ph type="title"/>
          </p:nvPr>
        </p:nvSpPr>
        <p:spPr/>
        <p:txBody>
          <a:bodyPr/>
          <a:lstStyle/>
          <a:p>
            <a:r>
              <a:rPr lang="en-IN" err="1"/>
              <a:t>LMA.Automate</a:t>
            </a:r>
            <a:r>
              <a:rPr lang="en-IN"/>
              <a:t> Upcoming</a:t>
            </a:r>
          </a:p>
        </p:txBody>
      </p:sp>
      <p:sp>
        <p:nvSpPr>
          <p:cNvPr id="4" name="Slide Number Placeholder 3">
            <a:extLst>
              <a:ext uri="{FF2B5EF4-FFF2-40B4-BE49-F238E27FC236}">
                <a16:creationId xmlns:a16="http://schemas.microsoft.com/office/drawing/2014/main" id="{1780256B-FAC2-7FB3-02AD-CA504AFE6699}"/>
              </a:ext>
            </a:extLst>
          </p:cNvPr>
          <p:cNvSpPr>
            <a:spLocks noGrp="1"/>
          </p:cNvSpPr>
          <p:nvPr>
            <p:ph type="sldNum" sz="quarter" idx="4"/>
          </p:nvPr>
        </p:nvSpPr>
        <p:spPr/>
        <p:txBody>
          <a:bodyPr/>
          <a:lstStyle/>
          <a:p>
            <a:fld id="{2CC51D1C-F4A4-48F1-91BB-32AFAD60AC88}" type="slidenum">
              <a:rPr lang="en-IN" smtClean="0"/>
              <a:pPr/>
              <a:t>13</a:t>
            </a:fld>
            <a:endParaRPr lang="en-IN"/>
          </a:p>
        </p:txBody>
      </p:sp>
      <p:graphicFrame>
        <p:nvGraphicFramePr>
          <p:cNvPr id="2" name="Table 1">
            <a:extLst>
              <a:ext uri="{FF2B5EF4-FFF2-40B4-BE49-F238E27FC236}">
                <a16:creationId xmlns:a16="http://schemas.microsoft.com/office/drawing/2014/main" id="{A0771E89-C828-B419-9B6D-B2D572FC72F1}"/>
              </a:ext>
            </a:extLst>
          </p:cNvPr>
          <p:cNvGraphicFramePr>
            <a:graphicFrameLocks noGrp="1"/>
          </p:cNvGraphicFramePr>
          <p:nvPr>
            <p:extLst>
              <p:ext uri="{D42A27DB-BD31-4B8C-83A1-F6EECF244321}">
                <p14:modId xmlns:p14="http://schemas.microsoft.com/office/powerpoint/2010/main" val="1040221859"/>
              </p:ext>
            </p:extLst>
          </p:nvPr>
        </p:nvGraphicFramePr>
        <p:xfrm>
          <a:off x="895347" y="1048560"/>
          <a:ext cx="10385428" cy="4753503"/>
        </p:xfrm>
        <a:graphic>
          <a:graphicData uri="http://schemas.openxmlformats.org/drawingml/2006/table">
            <a:tbl>
              <a:tblPr firstRow="1" bandRow="1">
                <a:tableStyleId>{C083E6E3-FA7D-4D7B-A595-EF9225AFEA82}</a:tableStyleId>
              </a:tblPr>
              <a:tblGrid>
                <a:gridCol w="1733551">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638425">
                  <a:extLst>
                    <a:ext uri="{9D8B030D-6E8A-4147-A177-3AD203B41FA5}">
                      <a16:colId xmlns:a16="http://schemas.microsoft.com/office/drawing/2014/main" val="516622153"/>
                    </a:ext>
                  </a:extLst>
                </a:gridCol>
                <a:gridCol w="1314451">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926148">
                <a:tc>
                  <a:txBody>
                    <a:bodyPr/>
                    <a:lstStyle/>
                    <a:p>
                      <a:pPr algn="l"/>
                      <a:r>
                        <a:rPr lang="en-US" sz="1200" b="0">
                          <a:solidFill>
                            <a:schemeClr val="bg1"/>
                          </a:solidFill>
                          <a:latin typeface="+mj-lt"/>
                          <a:ea typeface="Inter" panose="020B0502030000000004" pitchFamily="34" charset="0"/>
                          <a:cs typeface="Roboto" panose="02000000000000000000" pitchFamily="2" charset="0"/>
                        </a:rPr>
                        <a:t>Project/Issue</a:t>
                      </a:r>
                    </a:p>
                  </a:txBody>
                  <a:tcPr marL="60559" marR="60559" marT="3028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Sector/Area</a:t>
                      </a:r>
                    </a:p>
                  </a:txBody>
                  <a:tcPr marL="60559" marR="60559" marT="3028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Description</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Status</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panose="020B0502040204020203" pitchFamily="34" charset="0"/>
                        </a:rPr>
                        <a:t>Working party/</a:t>
                      </a:r>
                      <a:r>
                        <a:rPr lang="en-US" sz="1200" b="0" kern="1200" err="1">
                          <a:solidFill>
                            <a:schemeClr val="bg1"/>
                          </a:solidFill>
                          <a:latin typeface="+mj-lt"/>
                          <a:ea typeface="+mn-ea"/>
                          <a:cs typeface="Segoe UI Light" panose="020B0502040204020203" pitchFamily="34" charset="0"/>
                        </a:rPr>
                        <a:t>ies</a:t>
                      </a:r>
                      <a:r>
                        <a:rPr lang="en-US" sz="1200" b="0" kern="1200">
                          <a:solidFill>
                            <a:schemeClr val="bg1"/>
                          </a:solidFill>
                          <a:latin typeface="+mj-lt"/>
                          <a:ea typeface="+mn-ea"/>
                          <a:cs typeface="Segoe UI Light" panose="020B0502040204020203" pitchFamily="34" charset="0"/>
                        </a:rPr>
                        <a:t>  consulted</a:t>
                      </a:r>
                    </a:p>
                  </a:txBody>
                  <a:tcPr marL="60559" marR="60559" marT="3028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panose="020B0502040204020203" pitchFamily="34" charset="0"/>
                        </a:rPr>
                        <a:t>Documents produced/Amended</a:t>
                      </a:r>
                    </a:p>
                  </a:txBody>
                  <a:tcPr marL="60559" marR="60559" marT="3028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7902411"/>
                  </a:ext>
                </a:extLst>
              </a:tr>
              <a:tr h="180000">
                <a:tc gridSpan="6">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Investment Grade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extLst>
                  <a:ext uri="{0D108BD9-81ED-4DB2-BD59-A6C34878D82A}">
                    <a16:rowId xmlns:a16="http://schemas.microsoft.com/office/drawing/2014/main" val="1825780051"/>
                  </a:ext>
                </a:extLst>
              </a:tr>
              <a:tr h="854302">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LMA Corporate Lending Facility Agreement (syndicated)</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Investment Grade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LMA’s form of Extension option added to the automation capability</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Testing soon to be released.</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N/A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spcAft>
                          <a:spcPts val="400"/>
                        </a:spcAft>
                        <a:buFont typeface="Arial" panose="020B0604020202020204" pitchFamily="34" charset="0"/>
                        <a:buChar char="•"/>
                      </a:pPr>
                      <a:r>
                        <a:rPr lang="en-US" sz="900">
                          <a:latin typeface="+mn-lt"/>
                          <a:ea typeface="Inter" panose="020B0502030000000004" pitchFamily="34" charset="0"/>
                          <a:cs typeface="Roboto" panose="02000000000000000000" pitchFamily="2" charset="0"/>
                        </a:rPr>
                        <a:t>Extension option part of questionnaire for LMA Corporate Lending Facility Agreement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751064919"/>
                  </a:ext>
                </a:extLst>
              </a:tr>
              <a:tr h="216000">
                <a:tc gridSpan="6">
                  <a:txBody>
                    <a:bodyPr/>
                    <a:lstStyle/>
                    <a:p>
                      <a:pPr algn="l" rtl="0" fontAlgn="base">
                        <a:lnSpc>
                          <a:spcPts val="1133"/>
                        </a:lnSpc>
                        <a:buNone/>
                      </a:pPr>
                      <a:r>
                        <a:rPr lang="en-GB" sz="900" b="0" kern="1200">
                          <a:solidFill>
                            <a:schemeClr val="tx1"/>
                          </a:solidFill>
                          <a:latin typeface="DM Sans Black" pitchFamily="2" charset="0"/>
                          <a:cs typeface="Roboto" panose="02000000000000000000" pitchFamily="2" charset="0"/>
                        </a:rPr>
                        <a:t>Real Estate Finance</a:t>
                      </a:r>
                      <a:r>
                        <a:rPr lang="en-GB" sz="900" b="1" i="0" u="sng">
                          <a:solidFill>
                            <a:srgbClr val="8764B8"/>
                          </a:solidFill>
                          <a:effectLst/>
                          <a:latin typeface="Calibri" panose="020F0502020204030204" pitchFamily="34" charset="0"/>
                        </a:rPr>
                        <a:t> </a:t>
                      </a:r>
                      <a:r>
                        <a:rPr lang="en-GB" sz="900" b="0" i="0">
                          <a:solidFill>
                            <a:srgbClr val="8764B8"/>
                          </a:solidFill>
                          <a:effectLst/>
                          <a:latin typeface="Calibri" panose="020F0502020204030204" pitchFamily="34" charset="0"/>
                        </a:rPr>
                        <a:t> </a:t>
                      </a:r>
                      <a:endParaRPr lang="en-GB" sz="900" b="0" i="0">
                        <a:solidFill>
                          <a:srgbClr val="6F7374"/>
                        </a:solidFill>
                        <a:effectLst/>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2B96EE"/>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277259353"/>
                  </a:ext>
                </a:extLst>
              </a:tr>
              <a:tr h="1020929">
                <a:tc>
                  <a:txBody>
                    <a:bodyPr/>
                    <a:lstStyle/>
                    <a:p>
                      <a:pPr marL="0" algn="l" defTabSz="914354" rtl="0" eaLnBrk="1" fontAlgn="base" latinLnBrk="0" hangingPunct="1">
                        <a:lnSpc>
                          <a:spcPts val="1040"/>
                        </a:lnSpc>
                        <a:buNone/>
                      </a:pPr>
                      <a:r>
                        <a:rPr lang="en-GB" sz="900" b="0" kern="1200">
                          <a:solidFill>
                            <a:schemeClr val="tx1"/>
                          </a:solidFill>
                          <a:latin typeface="DM Sans Black" pitchFamily="2" charset="0"/>
                          <a:cs typeface="Roboto" panose="02000000000000000000" pitchFamily="2" charset="0"/>
                        </a:rPr>
                        <a:t>LMA Real Estate Finance Facility Agreement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marL="0" algn="l" defTabSz="914354" rtl="0" eaLnBrk="1" fontAlgn="base" latinLnBrk="0" hangingPunct="1">
                        <a:lnSpc>
                          <a:spcPts val="1040"/>
                        </a:lnSpc>
                        <a:buNone/>
                      </a:pPr>
                      <a:r>
                        <a:rPr lang="en-GB" sz="900" kern="1200">
                          <a:solidFill>
                            <a:schemeClr val="tx1"/>
                          </a:solidFill>
                          <a:latin typeface="+mn-lt"/>
                          <a:cs typeface="Roboto" panose="02000000000000000000" pitchFamily="2" charset="0"/>
                        </a:rPr>
                        <a:t>Real Estate Finance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Updates following review by the LMA’s REF Working Party committee to include automation of the extension option for REF.</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spcAft>
                          <a:spcPts val="800"/>
                        </a:spcAft>
                        <a:buNone/>
                      </a:pPr>
                      <a:r>
                        <a:rPr lang="en-GB" sz="900" kern="1200">
                          <a:solidFill>
                            <a:schemeClr val="tx1"/>
                          </a:solidFill>
                          <a:latin typeface="+mn-lt"/>
                          <a:cs typeface="Roboto"/>
                        </a:rPr>
                        <a:t>With LMA / drafting law firm awaiting REF Working party comments. Automation will follow once wording finalised.</a:t>
                      </a:r>
                      <a:endParaRPr lang="en-GB" sz="900" kern="1200">
                        <a:solidFill>
                          <a:schemeClr val="tx1"/>
                        </a:solidFill>
                        <a:latin typeface="+mn-lt"/>
                        <a:cs typeface="Roboto" panose="02000000000000000000" pitchFamily="2"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buNone/>
                      </a:pPr>
                      <a:r>
                        <a:rPr lang="en-GB" sz="900" kern="1200">
                          <a:solidFill>
                            <a:schemeClr val="tx1"/>
                          </a:solidFill>
                          <a:latin typeface="+mn-lt"/>
                          <a:cs typeface="Roboto" panose="02000000000000000000" pitchFamily="2" charset="0"/>
                        </a:rPr>
                        <a:t>REF Working Party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indent="0" algn="l" defTabSz="914354" rtl="0" eaLnBrk="1" fontAlgn="base" latinLnBrk="0" hangingPunct="1">
                        <a:lnSpc>
                          <a:spcPts val="1040"/>
                        </a:lnSpc>
                        <a:buFont typeface="Arial" panose="020B0604020202020204" pitchFamily="34" charset="0"/>
                        <a:buNone/>
                      </a:pPr>
                      <a:endParaRPr lang="en-GB" sz="900" kern="1200">
                        <a:solidFill>
                          <a:schemeClr val="tx1"/>
                        </a:solidFill>
                        <a:latin typeface="+mn-lt"/>
                        <a:cs typeface="Roboto" panose="02000000000000000000" pitchFamily="2" charset="0"/>
                      </a:endParaRPr>
                    </a:p>
                    <a:p>
                      <a:pPr marL="171450" indent="-171450" algn="l" defTabSz="914354" rtl="0" eaLnBrk="1" fontAlgn="base" latinLnBrk="0" hangingPunct="1">
                        <a:lnSpc>
                          <a:spcPts val="1040"/>
                        </a:lnSpc>
                        <a:buFont typeface="Arial" panose="020B0604020202020204" pitchFamily="34" charset="0"/>
                        <a:buChar char="•"/>
                      </a:pPr>
                      <a:r>
                        <a:rPr lang="en-GB" sz="900" kern="1200">
                          <a:solidFill>
                            <a:schemeClr val="tx1"/>
                          </a:solidFill>
                          <a:latin typeface="+mn-lt"/>
                          <a:cs typeface="Roboto" panose="02000000000000000000" pitchFamily="2" charset="0"/>
                        </a:rPr>
                        <a:t> LMA Real Estate Finance Facility Agreement general update and extension option to be included in questionnaire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084414035"/>
                  </a:ext>
                </a:extLst>
              </a:tr>
              <a:tr h="216000">
                <a:tc gridSpan="6">
                  <a:txBody>
                    <a:bodyPr/>
                    <a:lstStyle/>
                    <a:p>
                      <a:pPr marL="0" algn="l" defTabSz="914354" rtl="0" eaLnBrk="1" fontAlgn="base" latinLnBrk="0" hangingPunct="1">
                        <a:lnSpc>
                          <a:spcPts val="1040"/>
                        </a:lnSpc>
                        <a:buNone/>
                      </a:pPr>
                      <a:r>
                        <a:rPr lang="en-GB" sz="900" b="1" kern="1200">
                          <a:solidFill>
                            <a:schemeClr val="tx1"/>
                          </a:solidFill>
                          <a:latin typeface="DM Sans Black" pitchFamily="2" charset="0"/>
                          <a:cs typeface="Roboto" panose="02000000000000000000" pitchFamily="2" charset="0"/>
                        </a:rPr>
                        <a:t>Developing Markets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2B96EE"/>
                    </a:solidFill>
                  </a:tcPr>
                </a:tc>
                <a:tc hMerge="1">
                  <a:txBody>
                    <a:bodyPr/>
                    <a:lstStyle/>
                    <a:p>
                      <a:pPr marL="0" algn="l" defTabSz="914354" rtl="0" eaLnBrk="1" fontAlgn="base" latinLnBrk="0" hangingPunct="1">
                        <a:lnSpc>
                          <a:spcPts val="1040"/>
                        </a:lnSpc>
                        <a:buNone/>
                      </a:pPr>
                      <a:endParaRPr lang="en-GB" sz="800" kern="1200">
                        <a:solidFill>
                          <a:schemeClr val="tx1"/>
                        </a:solidFill>
                        <a:latin typeface="+mn-lt"/>
                        <a:cs typeface="Roboto" panose="02000000000000000000" pitchFamily="2"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0" algn="l" defTabSz="914354" rtl="0" eaLnBrk="1" fontAlgn="base" latinLnBrk="0" hangingPunct="1">
                        <a:lnSpc>
                          <a:spcPts val="1040"/>
                        </a:lnSpc>
                        <a:spcAft>
                          <a:spcPts val="800"/>
                        </a:spcAft>
                        <a:buNone/>
                      </a:pPr>
                      <a:endParaRPr lang="en-GB" sz="800" kern="1200">
                        <a:solidFill>
                          <a:schemeClr val="tx1"/>
                        </a:solidFill>
                        <a:latin typeface="+mn-lt"/>
                        <a:cs typeface="Roboto" panose="02000000000000000000" pitchFamily="2"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0" algn="l" defTabSz="914354" rtl="0" eaLnBrk="1" fontAlgn="base" latinLnBrk="0" hangingPunct="1">
                        <a:lnSpc>
                          <a:spcPts val="1040"/>
                        </a:lnSpc>
                        <a:spcAft>
                          <a:spcPts val="800"/>
                        </a:spcAft>
                        <a:buNone/>
                      </a:pPr>
                      <a:endParaRPr lang="en-GB" sz="800" kern="1200">
                        <a:solidFill>
                          <a:schemeClr val="tx1"/>
                        </a:solidFill>
                        <a:latin typeface="+mn-lt"/>
                        <a:cs typeface="Roboto" panose="02000000000000000000" pitchFamily="2"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0" algn="l" defTabSz="914354" rtl="0" eaLnBrk="1" fontAlgn="base" latinLnBrk="0" hangingPunct="1">
                        <a:lnSpc>
                          <a:spcPts val="1040"/>
                        </a:lnSpc>
                        <a:buNone/>
                      </a:pPr>
                      <a:endParaRPr lang="en-GB" sz="800" kern="1200">
                        <a:solidFill>
                          <a:schemeClr val="tx1"/>
                        </a:solidFill>
                        <a:latin typeface="+mn-lt"/>
                        <a:cs typeface="Roboto" panose="02000000000000000000" pitchFamily="2"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hMerge="1">
                  <a:txBody>
                    <a:bodyPr/>
                    <a:lstStyle/>
                    <a:p>
                      <a:pPr marL="171450" indent="-171450" algn="l" defTabSz="914354" rtl="0" eaLnBrk="1" fontAlgn="base" latinLnBrk="0" hangingPunct="1">
                        <a:lnSpc>
                          <a:spcPts val="1040"/>
                        </a:lnSpc>
                        <a:buFont typeface="Arial" panose="020B0604020202020204" pitchFamily="34" charset="0"/>
                        <a:buChar char="•"/>
                      </a:pPr>
                      <a:endParaRPr lang="en-GB" sz="800" kern="1200">
                        <a:solidFill>
                          <a:schemeClr val="tx1"/>
                        </a:solidFill>
                        <a:latin typeface="+mn-lt"/>
                        <a:cs typeface="Roboto" panose="02000000000000000000" pitchFamily="2"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669879527"/>
                  </a:ext>
                </a:extLst>
              </a:tr>
              <a:tr h="1319321">
                <a:tc>
                  <a:txBody>
                    <a:bodyPr/>
                    <a:lstStyle/>
                    <a:p>
                      <a:pPr marL="0" algn="l" defTabSz="914354" rtl="0" eaLnBrk="1" fontAlgn="base" latinLnBrk="0" hangingPunct="1">
                        <a:lnSpc>
                          <a:spcPts val="1040"/>
                        </a:lnSpc>
                        <a:buNone/>
                      </a:pPr>
                      <a:r>
                        <a:rPr lang="en-GB" sz="900" b="0" kern="1200">
                          <a:solidFill>
                            <a:schemeClr val="tx1"/>
                          </a:solidFill>
                          <a:latin typeface="DM Sans Black" pitchFamily="2" charset="0"/>
                          <a:cs typeface="Roboto" panose="02000000000000000000" pitchFamily="2" charset="0"/>
                        </a:rPr>
                        <a:t>LMA Bilateral Developing Markets Facility Agreement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marL="0" algn="l" defTabSz="914354" rtl="0" eaLnBrk="1" fontAlgn="base" latinLnBrk="0" hangingPunct="1">
                        <a:lnSpc>
                          <a:spcPts val="1040"/>
                        </a:lnSpc>
                        <a:buNone/>
                      </a:pPr>
                      <a:r>
                        <a:rPr lang="en-GB" sz="900" kern="1200">
                          <a:solidFill>
                            <a:schemeClr val="tx1"/>
                          </a:solidFill>
                          <a:latin typeface="+mn-lt"/>
                          <a:cs typeface="Roboto" panose="02000000000000000000" pitchFamily="2" charset="0"/>
                        </a:rPr>
                        <a:t>Developing Markets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New Bilateral form of Developing Markets Facility Agreement.  To include:</a:t>
                      </a:r>
                    </a:p>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Term Loan; Revolving Credit Facility; Dual currency Term Facility; Revolving Credit &amp; L/C Facility.</a:t>
                      </a:r>
                    </a:p>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Compounded Reference Rate / Term SOFR</a:t>
                      </a:r>
                    </a:p>
                    <a:p>
                      <a:pPr marL="0" algn="l" defTabSz="914354" rtl="0" eaLnBrk="1" fontAlgn="base" latinLnBrk="0" hangingPunct="1">
                        <a:lnSpc>
                          <a:spcPts val="1040"/>
                        </a:lnSpc>
                        <a:spcAft>
                          <a:spcPts val="800"/>
                        </a:spcAft>
                        <a:buNone/>
                      </a:pPr>
                      <a:r>
                        <a:rPr lang="en-GB" sz="900" kern="1200">
                          <a:solidFill>
                            <a:schemeClr val="tx1"/>
                          </a:solidFill>
                          <a:latin typeface="+mn-lt"/>
                          <a:cs typeface="Roboto" panose="02000000000000000000" pitchFamily="2" charset="0"/>
                        </a:rPr>
                        <a:t>Secured / unsecured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spcAft>
                          <a:spcPts val="800"/>
                        </a:spcAft>
                        <a:buNone/>
                      </a:pPr>
                      <a:r>
                        <a:rPr lang="en-GB" sz="900" kern="1200">
                          <a:solidFill>
                            <a:schemeClr val="tx1"/>
                          </a:solidFill>
                          <a:latin typeface="+mn-lt"/>
                          <a:cs typeface="Roboto"/>
                        </a:rPr>
                        <a:t>Testing soon to be released.</a:t>
                      </a:r>
                      <a:endParaRPr lang="en-GB" sz="900" kern="1200">
                        <a:solidFill>
                          <a:schemeClr val="tx1"/>
                        </a:solidFill>
                        <a:latin typeface="+mn-lt"/>
                        <a:cs typeface="Roboto" panose="02000000000000000000" pitchFamily="2"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algn="l" defTabSz="914354" rtl="0" eaLnBrk="1" fontAlgn="base" latinLnBrk="0" hangingPunct="1">
                        <a:lnSpc>
                          <a:spcPts val="1040"/>
                        </a:lnSpc>
                        <a:buNone/>
                      </a:pPr>
                      <a:r>
                        <a:rPr lang="en-GB" sz="900" kern="1200">
                          <a:solidFill>
                            <a:schemeClr val="tx1"/>
                          </a:solidFill>
                          <a:latin typeface="+mn-lt"/>
                          <a:cs typeface="Roboto" panose="02000000000000000000" pitchFamily="2" charset="0"/>
                        </a:rPr>
                        <a:t>N/A drafting follows syndicated form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defTabSz="914354" rtl="0" eaLnBrk="1" fontAlgn="base" latinLnBrk="0" hangingPunct="1">
                        <a:lnSpc>
                          <a:spcPts val="1040"/>
                        </a:lnSpc>
                        <a:buFont typeface="Arial" panose="020B0604020202020204" pitchFamily="34" charset="0"/>
                        <a:buChar char="•"/>
                      </a:pPr>
                      <a:r>
                        <a:rPr lang="en-GB" sz="900" kern="1200">
                          <a:solidFill>
                            <a:schemeClr val="tx1"/>
                          </a:solidFill>
                          <a:latin typeface="+mn-lt"/>
                          <a:cs typeface="Roboto" panose="02000000000000000000" pitchFamily="2" charset="0"/>
                        </a:rPr>
                        <a:t>LMA Bilateral Developing Markets Facility Agreement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076832021"/>
                  </a:ext>
                </a:extLst>
              </a:tr>
            </a:tbl>
          </a:graphicData>
        </a:graphic>
      </p:graphicFrame>
    </p:spTree>
    <p:extLst>
      <p:ext uri="{BB962C8B-B14F-4D97-AF65-F5344CB8AC3E}">
        <p14:creationId xmlns:p14="http://schemas.microsoft.com/office/powerpoint/2010/main" val="28995502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8FDE9-94DC-A0BD-589C-D54BE8F9608E}"/>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6DE61E7-87BE-B51C-E65F-59DF901E321C}"/>
              </a:ext>
            </a:extLst>
          </p:cNvPr>
          <p:cNvSpPr>
            <a:spLocks noGrp="1"/>
          </p:cNvSpPr>
          <p:nvPr>
            <p:ph type="title"/>
          </p:nvPr>
        </p:nvSpPr>
        <p:spPr>
          <a:xfrm>
            <a:off x="895351" y="365125"/>
            <a:ext cx="10385424" cy="711200"/>
          </a:xfrm>
        </p:spPr>
        <p:txBody>
          <a:bodyPr/>
          <a:lstStyle/>
          <a:p>
            <a:r>
              <a:rPr lang="en-US"/>
              <a:t>Under review</a:t>
            </a:r>
            <a:endParaRPr lang="en-IN"/>
          </a:p>
        </p:txBody>
      </p:sp>
      <p:sp>
        <p:nvSpPr>
          <p:cNvPr id="4" name="Slide Number Placeholder 3">
            <a:extLst>
              <a:ext uri="{FF2B5EF4-FFF2-40B4-BE49-F238E27FC236}">
                <a16:creationId xmlns:a16="http://schemas.microsoft.com/office/drawing/2014/main" id="{6ED9609E-1D35-3649-80B4-AE03C0F9C807}"/>
              </a:ext>
            </a:extLst>
          </p:cNvPr>
          <p:cNvSpPr>
            <a:spLocks noGrp="1"/>
          </p:cNvSpPr>
          <p:nvPr>
            <p:ph type="sldNum" sz="quarter" idx="4"/>
          </p:nvPr>
        </p:nvSpPr>
        <p:spPr>
          <a:xfrm>
            <a:off x="10706103" y="6286577"/>
            <a:ext cx="576263" cy="222251"/>
          </a:xfrm>
        </p:spPr>
        <p:txBody>
          <a:bodyPr/>
          <a:lstStyle/>
          <a:p>
            <a:fld id="{2CC51D1C-F4A4-48F1-91BB-32AFAD60AC88}" type="slidenum">
              <a:rPr lang="en-IN" smtClean="0"/>
              <a:pPr/>
              <a:t>14</a:t>
            </a:fld>
            <a:endParaRPr lang="en-IN"/>
          </a:p>
        </p:txBody>
      </p:sp>
      <p:graphicFrame>
        <p:nvGraphicFramePr>
          <p:cNvPr id="5" name="Table 4">
            <a:extLst>
              <a:ext uri="{FF2B5EF4-FFF2-40B4-BE49-F238E27FC236}">
                <a16:creationId xmlns:a16="http://schemas.microsoft.com/office/drawing/2014/main" id="{7ECBBAB2-014A-C145-2D7A-CD22A40AC1F3}"/>
              </a:ext>
            </a:extLst>
          </p:cNvPr>
          <p:cNvGraphicFramePr>
            <a:graphicFrameLocks noGrp="1"/>
          </p:cNvGraphicFramePr>
          <p:nvPr>
            <p:extLst>
              <p:ext uri="{D42A27DB-BD31-4B8C-83A1-F6EECF244321}">
                <p14:modId xmlns:p14="http://schemas.microsoft.com/office/powerpoint/2010/main" val="805014560"/>
              </p:ext>
            </p:extLst>
          </p:nvPr>
        </p:nvGraphicFramePr>
        <p:xfrm>
          <a:off x="895351" y="1078827"/>
          <a:ext cx="10385428" cy="5028263"/>
        </p:xfrm>
        <a:graphic>
          <a:graphicData uri="http://schemas.openxmlformats.org/drawingml/2006/table">
            <a:tbl>
              <a:tblPr firstRow="1" bandRow="1">
                <a:tableStyleId>{C083E6E3-FA7D-4D7B-A595-EF9225AFEA82}</a:tableStyleId>
              </a:tblPr>
              <a:tblGrid>
                <a:gridCol w="1733551">
                  <a:extLst>
                    <a:ext uri="{9D8B030D-6E8A-4147-A177-3AD203B41FA5}">
                      <a16:colId xmlns:a16="http://schemas.microsoft.com/office/drawing/2014/main" val="3001377824"/>
                    </a:ext>
                  </a:extLst>
                </a:gridCol>
                <a:gridCol w="1095375">
                  <a:extLst>
                    <a:ext uri="{9D8B030D-6E8A-4147-A177-3AD203B41FA5}">
                      <a16:colId xmlns:a16="http://schemas.microsoft.com/office/drawing/2014/main" val="1447580622"/>
                    </a:ext>
                  </a:extLst>
                </a:gridCol>
                <a:gridCol w="2638425">
                  <a:extLst>
                    <a:ext uri="{9D8B030D-6E8A-4147-A177-3AD203B41FA5}">
                      <a16:colId xmlns:a16="http://schemas.microsoft.com/office/drawing/2014/main" val="516622153"/>
                    </a:ext>
                  </a:extLst>
                </a:gridCol>
                <a:gridCol w="1314451">
                  <a:extLst>
                    <a:ext uri="{9D8B030D-6E8A-4147-A177-3AD203B41FA5}">
                      <a16:colId xmlns:a16="http://schemas.microsoft.com/office/drawing/2014/main" val="2536906420"/>
                    </a:ext>
                  </a:extLst>
                </a:gridCol>
                <a:gridCol w="1543051">
                  <a:extLst>
                    <a:ext uri="{9D8B030D-6E8A-4147-A177-3AD203B41FA5}">
                      <a16:colId xmlns:a16="http://schemas.microsoft.com/office/drawing/2014/main" val="3823550682"/>
                    </a:ext>
                  </a:extLst>
                </a:gridCol>
                <a:gridCol w="2060575">
                  <a:extLst>
                    <a:ext uri="{9D8B030D-6E8A-4147-A177-3AD203B41FA5}">
                      <a16:colId xmlns:a16="http://schemas.microsoft.com/office/drawing/2014/main" val="2921157624"/>
                    </a:ext>
                  </a:extLst>
                </a:gridCol>
              </a:tblGrid>
              <a:tr h="0">
                <a:tc>
                  <a:txBody>
                    <a:bodyPr/>
                    <a:lstStyle/>
                    <a:p>
                      <a:pPr algn="l"/>
                      <a:r>
                        <a:rPr lang="en-US" sz="1200" b="0">
                          <a:solidFill>
                            <a:schemeClr val="bg1"/>
                          </a:solidFill>
                          <a:latin typeface="+mj-lt"/>
                          <a:ea typeface="Inter" panose="020B0502030000000004" pitchFamily="34" charset="0"/>
                          <a:cs typeface="Roboto" panose="02000000000000000000" pitchFamily="2" charset="0"/>
                        </a:rPr>
                        <a:t>Project/Issue</a:t>
                      </a:r>
                    </a:p>
                  </a:txBody>
                  <a:tcPr marL="60559" marR="60559" marT="30280" marB="30280" anchor="ctr">
                    <a:lnL>
                      <a:noFill/>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Sector/Area</a:t>
                      </a:r>
                    </a:p>
                  </a:txBody>
                  <a:tcPr marL="60559" marR="60559" marT="30280" marB="3028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Description</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cs typeface="Segoe UI Light" panose="020B0502040204020203" pitchFamily="34" charset="0"/>
                        </a:rPr>
                        <a:t>Status</a:t>
                      </a:r>
                      <a:endParaRPr lang="en-US" sz="1200" b="0" kern="1200">
                        <a:solidFill>
                          <a:schemeClr val="bg1"/>
                        </a:solidFill>
                        <a:latin typeface="+mj-lt"/>
                        <a:ea typeface="Inter" panose="020B0502030000000004" pitchFamily="34" charset="0"/>
                        <a:cs typeface="Roboto" panose="02000000000000000000" pitchFamily="2" charset="0"/>
                      </a:endParaRPr>
                    </a:p>
                  </a:txBody>
                  <a:tcPr marL="60559" marR="60559" marT="30280" marB="3028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panose="020B0502040204020203" pitchFamily="34" charset="0"/>
                        </a:rPr>
                        <a:t>Working party/</a:t>
                      </a:r>
                      <a:r>
                        <a:rPr lang="en-US" sz="1200" b="0" kern="1200" err="1">
                          <a:solidFill>
                            <a:schemeClr val="bg1"/>
                          </a:solidFill>
                          <a:latin typeface="+mj-lt"/>
                          <a:ea typeface="+mn-ea"/>
                          <a:cs typeface="Segoe UI Light" panose="020B0502040204020203" pitchFamily="34" charset="0"/>
                        </a:rPr>
                        <a:t>ies</a:t>
                      </a:r>
                      <a:r>
                        <a:rPr lang="en-US" sz="1200" b="0" kern="1200">
                          <a:solidFill>
                            <a:schemeClr val="bg1"/>
                          </a:solidFill>
                          <a:latin typeface="+mj-lt"/>
                          <a:ea typeface="+mn-ea"/>
                          <a:cs typeface="Segoe UI Light" panose="020B0502040204020203" pitchFamily="34" charset="0"/>
                        </a:rPr>
                        <a:t>  consulted</a:t>
                      </a:r>
                    </a:p>
                  </a:txBody>
                  <a:tcPr marL="60559" marR="60559" marT="30280" marB="3028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0" kern="1200">
                          <a:solidFill>
                            <a:schemeClr val="bg1"/>
                          </a:solidFill>
                          <a:latin typeface="+mj-lt"/>
                          <a:ea typeface="+mn-ea"/>
                          <a:cs typeface="Segoe UI Light" panose="020B0502040204020203" pitchFamily="34" charset="0"/>
                        </a:rPr>
                        <a:t>Documents produced/Amended</a:t>
                      </a:r>
                    </a:p>
                  </a:txBody>
                  <a:tcPr marL="60559" marR="60559" marT="30280" marB="30280" anchor="ctr">
                    <a:lnL w="6350" cap="flat" cmpd="sng" algn="ctr">
                      <a:solidFill>
                        <a:schemeClr val="bg1"/>
                      </a:solidFill>
                      <a:prstDash val="solid"/>
                      <a:round/>
                      <a:headEnd type="none" w="med" len="med"/>
                      <a:tailEnd type="none" w="med" len="med"/>
                    </a:lnL>
                    <a:lnR>
                      <a:noFill/>
                    </a:lnR>
                    <a:lnT w="12700" cmpd="sng">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71595460"/>
                  </a:ext>
                </a:extLst>
              </a:tr>
              <a:tr h="0">
                <a:tc gridSpan="6">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General</a:t>
                      </a: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75000"/>
                        <a:alpha val="20000"/>
                      </a:schemeClr>
                    </a:solidFill>
                  </a:tcPr>
                </a:tc>
                <a:extLst>
                  <a:ext uri="{0D108BD9-81ED-4DB2-BD59-A6C34878D82A}">
                    <a16:rowId xmlns:a16="http://schemas.microsoft.com/office/drawing/2014/main" val="1372226892"/>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Front running</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DFE3">
                        <a:alpha val="40000"/>
                      </a:srgbClr>
                    </a:solidFill>
                  </a:tcPr>
                </a:tc>
                <a:tc>
                  <a:txBody>
                    <a:bodyPr/>
                    <a:lstStyle/>
                    <a:p>
                      <a:pPr algn="l">
                        <a:lnSpc>
                          <a:spcPts val="1040"/>
                        </a:lnSpc>
                      </a:pPr>
                      <a:r>
                        <a:rPr kumimoji="0" lang="pt-BR" sz="900" b="0" i="0" u="none" strike="noStrike" kern="1200" cap="none" spc="0" normalizeH="0" baseline="0" noProof="0">
                          <a:ln>
                            <a:noFill/>
                          </a:ln>
                          <a:solidFill>
                            <a:srgbClr val="02163A"/>
                          </a:solidFill>
                          <a:effectLst/>
                          <a:uLnTx/>
                          <a:uFillTx/>
                          <a:latin typeface="+mn-lt"/>
                          <a:ea typeface="+mn-ea"/>
                          <a:cs typeface="+mn-cs"/>
                        </a:rPr>
                        <a:t>General – mandate  and syndication</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Considering whether current definition of  frontrunning remains fit for purpose in current  market.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algn="l">
                        <a:lnSpc>
                          <a:spcPts val="1040"/>
                        </a:lnSpc>
                      </a:pPr>
                      <a:r>
                        <a:rPr kumimoji="0" lang="en-US" sz="900" b="0" i="0" u="none" strike="noStrike" kern="1200" cap="none" spc="0" normalizeH="0" baseline="0" noProof="0">
                          <a:ln>
                            <a:noFill/>
                          </a:ln>
                          <a:solidFill>
                            <a:srgbClr val="02163A"/>
                          </a:solidFill>
                          <a:effectLst/>
                          <a:uLnTx/>
                          <a:uFillTx/>
                          <a:latin typeface="+mn-lt"/>
                          <a:ea typeface="+mn-ea"/>
                          <a:cs typeface="+mn-cs"/>
                        </a:rPr>
                        <a:t>Working group to be  formulated if considered  appropriate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New Working Group</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tc>
                  <a:txBody>
                    <a:bodyPr/>
                    <a:lstStyle/>
                    <a:p>
                      <a:pPr marL="171450" indent="-171450" algn="l">
                        <a:lnSpc>
                          <a:spcPts val="1040"/>
                        </a:lnSpc>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TBC</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20000"/>
                      </a:schemeClr>
                    </a:solidFill>
                  </a:tcPr>
                </a:tc>
                <a:extLst>
                  <a:ext uri="{0D108BD9-81ED-4DB2-BD59-A6C34878D82A}">
                    <a16:rowId xmlns:a16="http://schemas.microsoft.com/office/drawing/2014/main" val="387902411"/>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National Iranian Oil Co  v</a:t>
                      </a:r>
                    </a:p>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Crescent Gas Corp  Limited case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DFE3">
                        <a:alpha val="40000"/>
                      </a:srgbClr>
                    </a:solidFill>
                  </a:tcPr>
                </a:tc>
                <a:tc>
                  <a:txBody>
                    <a:bodyPr/>
                    <a:lstStyle/>
                    <a:p>
                      <a:pPr algn="l">
                        <a:lnSpc>
                          <a:spcPts val="1040"/>
                        </a:lnSpc>
                      </a:pPr>
                      <a:r>
                        <a:rPr kumimoji="0" lang="pt-BR" sz="900" b="0" i="0" u="none" strike="noStrike" kern="1200" cap="none" spc="0" normalizeH="0" baseline="0" noProof="0">
                          <a:ln>
                            <a:noFill/>
                          </a:ln>
                          <a:solidFill>
                            <a:srgbClr val="02163A"/>
                          </a:solidFill>
                          <a:effectLst/>
                          <a:uLnTx/>
                          <a:uFillTx/>
                          <a:latin typeface="+mn-lt"/>
                          <a:ea typeface="+mn-ea"/>
                          <a:cs typeface="+mn-cs"/>
                        </a:rPr>
                        <a:t>General</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Considering impact of recent decision of the Court of  Appeal suggesting that declarations of trust over UK</a:t>
                      </a:r>
                    </a:p>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real estate should be signed by a director of the trustee  (and not, for example, by an </a:t>
                      </a:r>
                      <a:r>
                        <a:rPr kumimoji="0" lang="en-US" sz="900" b="0" i="0" u="none" strike="noStrike" kern="1200" cap="none" spc="0" normalizeH="0" baseline="0" noProof="0" err="1">
                          <a:ln>
                            <a:noFill/>
                          </a:ln>
                          <a:solidFill>
                            <a:srgbClr val="02163A"/>
                          </a:solidFill>
                          <a:effectLst/>
                          <a:uLnTx/>
                          <a:uFillTx/>
                          <a:latin typeface="+mn-lt"/>
                          <a:ea typeface="+mn-ea"/>
                          <a:cs typeface="+mn-cs"/>
                        </a:rPr>
                        <a:t>authorised</a:t>
                      </a:r>
                      <a:r>
                        <a:rPr kumimoji="0" lang="en-US" sz="900" b="0" i="0" u="none" strike="noStrike" kern="1200" cap="none" spc="0" normalizeH="0" baseline="0" noProof="0">
                          <a:ln>
                            <a:noFill/>
                          </a:ln>
                          <a:solidFill>
                            <a:srgbClr val="02163A"/>
                          </a:solidFill>
                          <a:effectLst/>
                          <a:uLnTx/>
                          <a:uFillTx/>
                          <a:latin typeface="+mn-lt"/>
                          <a:ea typeface="+mn-ea"/>
                          <a:cs typeface="+mn-cs"/>
                        </a:rPr>
                        <a:t> signatory or  other agent of the trustee).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DM Sans" pitchFamily="2" charset="0"/>
                          <a:cs typeface="Segoe UI Light" panose="020B0502040204020203" pitchFamily="34" charset="0"/>
                        </a:rPr>
                        <a:t>Under review – no action  anticipated at current time</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N/A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N/A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859323898"/>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Article 21c (CRD VI)</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DFE3">
                        <a:alpha val="40000"/>
                      </a:srgbClr>
                    </a:solidFill>
                  </a:tcPr>
                </a:tc>
                <a:tc>
                  <a:txBody>
                    <a:bodyPr/>
                    <a:lstStyle/>
                    <a:p>
                      <a:pPr algn="l">
                        <a:lnSpc>
                          <a:spcPts val="1040"/>
                        </a:lnSpc>
                      </a:pPr>
                      <a:r>
                        <a:rPr kumimoji="0" lang="pt-BR" sz="900" b="0" i="0" u="none" strike="noStrike" kern="1200" cap="none" spc="0" normalizeH="0" baseline="0" noProof="0">
                          <a:ln>
                            <a:noFill/>
                          </a:ln>
                          <a:solidFill>
                            <a:srgbClr val="02163A"/>
                          </a:solidFill>
                          <a:effectLst/>
                          <a:uLnTx/>
                          <a:uFillTx/>
                          <a:latin typeface="+mn-lt"/>
                          <a:ea typeface="+mn-ea"/>
                          <a:cs typeface="+mn-cs"/>
                        </a:rPr>
                        <a:t>General</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DM Sans" pitchFamily="2" charset="0"/>
                          <a:cs typeface="Segoe UI Light" panose="020B0502040204020203" pitchFamily="34" charset="0"/>
                        </a:rPr>
                        <a:t>With LMA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3061889318"/>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HMRC withholding tax consultation </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DFE3">
                        <a:alpha val="40000"/>
                      </a:srgbClr>
                    </a:solidFill>
                  </a:tcPr>
                </a:tc>
                <a:tc>
                  <a:txBody>
                    <a:bodyPr/>
                    <a:lstStyle/>
                    <a:p>
                      <a:pPr algn="l">
                        <a:lnSpc>
                          <a:spcPts val="1040"/>
                        </a:lnSpc>
                      </a:pPr>
                      <a:r>
                        <a:rPr kumimoji="0" lang="pt-BR" sz="900" b="0" i="0" u="none" strike="noStrike" kern="1200" cap="none" spc="0" normalizeH="0" baseline="0" noProof="0">
                          <a:ln>
                            <a:noFill/>
                          </a:ln>
                          <a:solidFill>
                            <a:srgbClr val="02163A"/>
                          </a:solidFill>
                          <a:effectLst/>
                          <a:uLnTx/>
                          <a:uFillTx/>
                          <a:latin typeface="+mn-lt"/>
                          <a:ea typeface="+mn-ea"/>
                          <a:cs typeface="+mn-cs"/>
                        </a:rPr>
                        <a:t>General </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Considering impact on borrowers </a:t>
                      </a:r>
                      <a:r>
                        <a:rPr kumimoji="0" lang="en-GB" sz="900" b="0" i="0" u="none" strike="noStrike" kern="1200" cap="none" spc="0" normalizeH="0" baseline="0" noProof="0">
                          <a:ln>
                            <a:noFill/>
                          </a:ln>
                          <a:solidFill>
                            <a:srgbClr val="02163A"/>
                          </a:solidFill>
                          <a:effectLst/>
                          <a:uLnTx/>
                          <a:uFillTx/>
                          <a:latin typeface="+mn-lt"/>
                          <a:ea typeface="+mn-ea"/>
                          <a:cs typeface="+mn-cs"/>
                        </a:rPr>
                        <a:t>the current processes for obtaining treaty relief available under the UK’s network of Double Taxation Agreements in relation to the obligation to withhold amounts representing income tax from payments of interest overseas.</a:t>
                      </a:r>
                      <a:endParaRPr kumimoji="0" lang="en-US" sz="900" b="0" i="0" u="none" strike="noStrike" kern="1200" cap="none" spc="0" normalizeH="0" baseline="0" noProof="0">
                        <a:ln>
                          <a:noFill/>
                        </a:ln>
                        <a:solidFill>
                          <a:srgbClr val="02163A"/>
                        </a:solidFill>
                        <a:effectLst/>
                        <a:uLnTx/>
                        <a:uFillTx/>
                        <a:latin typeface="+mn-lt"/>
                        <a:ea typeface="+mn-ea"/>
                        <a:cs typeface="+mn-cs"/>
                      </a:endParaRP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DM Sans" pitchFamily="2" charset="0"/>
                          <a:cs typeface="Segoe UI Light" panose="020B0502040204020203" pitchFamily="34" charset="0"/>
                        </a:rPr>
                        <a:t>Under review</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kumimoji="0" lang="en-US" sz="900" b="0" i="0" u="none" strike="noStrike" kern="1200" cap="none" spc="0" normalizeH="0" baseline="0" noProof="0">
                          <a:ln>
                            <a:noFill/>
                          </a:ln>
                          <a:solidFill>
                            <a:srgbClr val="02163A"/>
                          </a:solidFill>
                          <a:effectLst/>
                          <a:uLnTx/>
                          <a:uFillTx/>
                          <a:latin typeface="+mn-lt"/>
                          <a:ea typeface="+mn-ea"/>
                          <a:cs typeface="+mn-cs"/>
                        </a:rPr>
                        <a:t>N/A</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kumimoji="0" lang="en-US" sz="900" b="0" i="0" u="none" strike="noStrike" kern="1200" cap="none" spc="0" normalizeH="0" baseline="0" noProof="0">
                          <a:ln>
                            <a:noFill/>
                          </a:ln>
                          <a:solidFill>
                            <a:srgbClr val="02163A"/>
                          </a:solidFill>
                          <a:effectLst/>
                          <a:uLnTx/>
                          <a:uFillTx/>
                          <a:latin typeface="+mn-lt"/>
                          <a:ea typeface="+mn-ea"/>
                          <a:cs typeface="+mn-cs"/>
                        </a:rPr>
                        <a:t>TBC </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1439732780"/>
                  </a:ext>
                </a:extLst>
              </a:tr>
              <a:tr h="0">
                <a:tc gridSpan="6">
                  <a:txBody>
                    <a:bodyPr/>
                    <a:lstStyle/>
                    <a:p>
                      <a:pPr marL="0" indent="0" algn="l" defTabSz="914354" rtl="0" eaLnBrk="1" latinLnBrk="0" hangingPunct="1">
                        <a:lnSpc>
                          <a:spcPts val="1040"/>
                        </a:lnSpc>
                        <a:buFont typeface="Arial" panose="020B0604020202020204" pitchFamily="34" charset="0"/>
                        <a:buNone/>
                      </a:pPr>
                      <a:r>
                        <a:rPr lang="en-US" sz="900" b="0" kern="1200">
                          <a:solidFill>
                            <a:schemeClr val="tx1"/>
                          </a:solidFill>
                          <a:latin typeface="DM Sans Black" pitchFamily="2" charset="0"/>
                          <a:ea typeface="Inter" panose="020B0502030000000004" pitchFamily="34" charset="0"/>
                          <a:cs typeface="Roboto" panose="02000000000000000000" pitchFamily="2" charset="0"/>
                        </a:rPr>
                        <a:t>German and French law</a:t>
                      </a: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2B96EE"/>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marL="0" marR="0" lvl="0" indent="0" algn="l" defTabSz="914400" rtl="0" eaLnBrk="1" fontAlgn="auto" latinLnBrk="0" hangingPunct="1">
                        <a:lnSpc>
                          <a:spcPts val="1040"/>
                        </a:lnSpc>
                        <a:spcBef>
                          <a:spcPts val="0"/>
                        </a:spcBef>
                        <a:spcAft>
                          <a:spcPts val="0"/>
                        </a:spcAft>
                        <a:buClrTx/>
                        <a:buSzTx/>
                        <a:buFontTx/>
                        <a:buNone/>
                        <a:tabLst/>
                        <a:defRPr/>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hMerge="1">
                  <a:txBody>
                    <a:bodyPr/>
                    <a:lstStyle/>
                    <a:p>
                      <a:pPr algn="l">
                        <a:lnSpc>
                          <a:spcPts val="1040"/>
                        </a:lnSpc>
                      </a:pPr>
                      <a:endParaRPr lang="en-US" sz="900">
                        <a:latin typeface="+mn-lt"/>
                        <a:ea typeface="Inter" panose="020B0502030000000004" pitchFamily="34" charset="0"/>
                        <a:cs typeface="Roboto" panose="02000000000000000000" pitchFamily="2" charset="0"/>
                      </a:endParaRPr>
                    </a:p>
                  </a:txBody>
                  <a:tcPr marL="60559" marR="60559" marT="28800" marB="3028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extLst>
                  <a:ext uri="{0D108BD9-81ED-4DB2-BD59-A6C34878D82A}">
                    <a16:rowId xmlns:a16="http://schemas.microsoft.com/office/drawing/2014/main" val="2617389535"/>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Germany Law facility  agreements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DFE3">
                        <a:alpha val="40000"/>
                      </a:srgb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German Law, German  REF</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Updating for EURIBOR fallbacks.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Awaiting </a:t>
                      </a:r>
                      <a:r>
                        <a:rPr lang="en-US" sz="900" err="1">
                          <a:latin typeface="+mn-lt"/>
                          <a:ea typeface="Inter" panose="020B0502030000000004" pitchFamily="34" charset="0"/>
                          <a:cs typeface="Roboto" panose="02000000000000000000" pitchFamily="2" charset="0"/>
                        </a:rPr>
                        <a:t>finalised</a:t>
                      </a:r>
                      <a:r>
                        <a:rPr lang="en-US" sz="900">
                          <a:latin typeface="+mn-lt"/>
                          <a:ea typeface="Inter" panose="020B0502030000000004" pitchFamily="34" charset="0"/>
                          <a:cs typeface="Roboto" panose="02000000000000000000" pitchFamily="2" charset="0"/>
                        </a:rPr>
                        <a:t> English  Law IG multicurrency facility  agreements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German Law Working  Party</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German Law Investment Grade  Facility Agreement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2104442578"/>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German Law facility  agreement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German Law, German  IG</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Updating for EURIBOR fallbacks.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Awaiting </a:t>
                      </a:r>
                      <a:r>
                        <a:rPr lang="en-US" sz="900" err="1">
                          <a:latin typeface="+mn-lt"/>
                          <a:ea typeface="Inter" panose="020B0502030000000004" pitchFamily="34" charset="0"/>
                          <a:cs typeface="Roboto" panose="02000000000000000000" pitchFamily="2" charset="0"/>
                        </a:rPr>
                        <a:t>finalised</a:t>
                      </a:r>
                      <a:r>
                        <a:rPr lang="en-US" sz="900">
                          <a:latin typeface="+mn-lt"/>
                          <a:ea typeface="Inter" panose="020B0502030000000004" pitchFamily="34" charset="0"/>
                          <a:cs typeface="Roboto" panose="02000000000000000000" pitchFamily="2" charset="0"/>
                        </a:rPr>
                        <a:t> English  Law IG multicurrency facility  agreements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German Law Working  Party</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German Law Investment Grade  Facility Agreement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3368041184"/>
                  </a:ext>
                </a:extLst>
              </a:tr>
              <a:tr h="0">
                <a:tc>
                  <a:txBody>
                    <a:bodyPr/>
                    <a:lstStyle/>
                    <a:p>
                      <a:pPr marL="0" algn="l" defTabSz="914354" rtl="0" eaLnBrk="1" latinLnBrk="0" hangingPunct="1">
                        <a:lnSpc>
                          <a:spcPts val="1040"/>
                        </a:lnSpc>
                      </a:pPr>
                      <a:r>
                        <a:rPr lang="en-US" sz="900" b="0" kern="1200">
                          <a:solidFill>
                            <a:schemeClr val="tx1"/>
                          </a:solidFill>
                          <a:latin typeface="DM Sans Black" pitchFamily="2" charset="0"/>
                          <a:ea typeface="Inter" panose="020B0502030000000004" pitchFamily="34" charset="0"/>
                          <a:cs typeface="Roboto" panose="02000000000000000000" pitchFamily="2" charset="0"/>
                        </a:rPr>
                        <a:t>French Law facility  agreement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French Law</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Updating for EURIBOR fallbacks.</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algn="l">
                        <a:lnSpc>
                          <a:spcPts val="1040"/>
                        </a:lnSpc>
                      </a:pPr>
                      <a:r>
                        <a:rPr lang="en-US" sz="900">
                          <a:latin typeface="+mn-lt"/>
                          <a:ea typeface="Inter" panose="020B0502030000000004" pitchFamily="34" charset="0"/>
                          <a:cs typeface="Roboto" panose="02000000000000000000" pitchFamily="2" charset="0"/>
                        </a:rPr>
                        <a:t>To be included after</a:t>
                      </a:r>
                    </a:p>
                    <a:p>
                      <a:pPr algn="l">
                        <a:lnSpc>
                          <a:spcPts val="1040"/>
                        </a:lnSpc>
                      </a:pPr>
                      <a:r>
                        <a:rPr lang="en-US" sz="900">
                          <a:latin typeface="+mn-lt"/>
                          <a:ea typeface="Inter" panose="020B0502030000000004" pitchFamily="34" charset="0"/>
                          <a:cs typeface="Roboto" panose="02000000000000000000" pitchFamily="2" charset="0"/>
                        </a:rPr>
                        <a:t>German Law documents</a:t>
                      </a:r>
                    </a:p>
                    <a:p>
                      <a:pPr algn="l">
                        <a:lnSpc>
                          <a:spcPts val="1040"/>
                        </a:lnSpc>
                      </a:pPr>
                      <a:r>
                        <a:rPr lang="en-US" sz="900">
                          <a:latin typeface="+mn-lt"/>
                          <a:ea typeface="Inter" panose="020B0502030000000004" pitchFamily="34" charset="0"/>
                          <a:cs typeface="Roboto" panose="02000000000000000000" pitchFamily="2" charset="0"/>
                        </a:rPr>
                        <a:t>updated</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0" marR="0" lvl="0" indent="0" algn="l" defTabSz="914400" rtl="0" eaLnBrk="1" fontAlgn="auto" latinLnBrk="0" hangingPunct="1">
                        <a:lnSpc>
                          <a:spcPts val="1040"/>
                        </a:lnSpc>
                        <a:spcBef>
                          <a:spcPts val="0"/>
                        </a:spcBef>
                        <a:spcAft>
                          <a:spcPts val="0"/>
                        </a:spcAft>
                        <a:buClrTx/>
                        <a:buSzTx/>
                        <a:buFontTx/>
                        <a:buNone/>
                        <a:tabLst/>
                        <a:defRPr/>
                      </a:pPr>
                      <a:r>
                        <a:rPr lang="en-US" sz="900">
                          <a:latin typeface="+mn-lt"/>
                          <a:ea typeface="Inter" panose="020B0502030000000004" pitchFamily="34" charset="0"/>
                          <a:cs typeface="Roboto" panose="02000000000000000000" pitchFamily="2" charset="0"/>
                        </a:rPr>
                        <a:t>French Law Working  Party</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tc>
                  <a:txBody>
                    <a:bodyPr/>
                    <a:lstStyle/>
                    <a:p>
                      <a:pPr marL="171450" indent="-171450" algn="l">
                        <a:lnSpc>
                          <a:spcPts val="1040"/>
                        </a:lnSpc>
                        <a:buFont typeface="Arial" panose="020B0604020202020204" pitchFamily="34" charset="0"/>
                        <a:buChar char="•"/>
                      </a:pPr>
                      <a:r>
                        <a:rPr lang="en-US" sz="900">
                          <a:latin typeface="+mn-lt"/>
                          <a:ea typeface="Inter" panose="020B0502030000000004" pitchFamily="34" charset="0"/>
                          <a:cs typeface="Roboto" panose="02000000000000000000" pitchFamily="2" charset="0"/>
                        </a:rPr>
                        <a:t>French Law Investment Grade  Facility Agreement</a:t>
                      </a:r>
                    </a:p>
                  </a:txBody>
                  <a:tcPr marL="60559" marR="60559" marT="28800" marB="3028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alpha val="40000"/>
                      </a:schemeClr>
                    </a:solidFill>
                  </a:tcPr>
                </a:tc>
                <a:extLst>
                  <a:ext uri="{0D108BD9-81ED-4DB2-BD59-A6C34878D82A}">
                    <a16:rowId xmlns:a16="http://schemas.microsoft.com/office/drawing/2014/main" val="915166246"/>
                  </a:ext>
                </a:extLst>
              </a:tr>
            </a:tbl>
          </a:graphicData>
        </a:graphic>
      </p:graphicFrame>
    </p:spTree>
    <p:extLst>
      <p:ext uri="{BB962C8B-B14F-4D97-AF65-F5344CB8AC3E}">
        <p14:creationId xmlns:p14="http://schemas.microsoft.com/office/powerpoint/2010/main" val="3863403544"/>
      </p:ext>
    </p:extLst>
  </p:cSld>
  <p:clrMapOvr>
    <a:masterClrMapping/>
  </p:clrMapOvr>
  <p:extLst>
    <p:ext uri="{6950BFC3-D8DA-4A85-94F7-54DA5524770B}">
      <p188:commentRel xmlns:p188="http://schemas.microsoft.com/office/powerpoint/2018/8/main" r:id="rId2"/>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8898119-90A9-61C2-3BBF-A18AD0A1D79B}"/>
              </a:ext>
            </a:extLst>
          </p:cNvPr>
          <p:cNvSpPr>
            <a:spLocks noGrp="1"/>
          </p:cNvSpPr>
          <p:nvPr>
            <p:ph type="sldNum" sz="quarter" idx="4294967295"/>
          </p:nvPr>
        </p:nvSpPr>
        <p:spPr>
          <a:xfrm>
            <a:off x="11615739" y="6286501"/>
            <a:ext cx="576263" cy="222251"/>
          </a:xfrm>
        </p:spPr>
        <p:txBody>
          <a:bodyPr/>
          <a:lstStyle/>
          <a:p>
            <a:fld id="{2CC51D1C-F4A4-48F1-91BB-32AFAD60AC88}" type="slidenum">
              <a:rPr lang="en-IN" smtClean="0"/>
              <a:pPr/>
              <a:t>15</a:t>
            </a:fld>
            <a:endParaRPr lang="en-IN"/>
          </a:p>
        </p:txBody>
      </p:sp>
      <p:sp>
        <p:nvSpPr>
          <p:cNvPr id="3" name="Content Placeholder 2">
            <a:extLst>
              <a:ext uri="{FF2B5EF4-FFF2-40B4-BE49-F238E27FC236}">
                <a16:creationId xmlns:a16="http://schemas.microsoft.com/office/drawing/2014/main" id="{BC0DA7B2-374F-EF63-750E-15DDCEE47490}"/>
              </a:ext>
            </a:extLst>
          </p:cNvPr>
          <p:cNvSpPr txBox="1">
            <a:spLocks/>
          </p:cNvSpPr>
          <p:nvPr/>
        </p:nvSpPr>
        <p:spPr>
          <a:xfrm>
            <a:off x="914400" y="4313687"/>
            <a:ext cx="5049328" cy="372613"/>
          </a:xfrm>
          <a:prstGeom prst="rect">
            <a:avLst/>
          </a:prstGeom>
        </p:spPr>
        <p:txBody>
          <a:bodyPr lIns="0" tIns="0" rIns="0"/>
          <a:lstStyle>
            <a:lvl1pPr marL="228589" indent="-228589" algn="l" defTabSz="914354"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DM Sans" pitchFamily="2"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1800"/>
              </a:lnSpc>
              <a:buNone/>
            </a:pPr>
            <a:r>
              <a:rPr lang="en-US" sz="1200">
                <a:solidFill>
                  <a:schemeClr val="bg1"/>
                </a:solidFill>
                <a:latin typeface="DM Sans ExtraBold" pitchFamily="2" charset="0"/>
              </a:rPr>
              <a:t>For any questions or further information,  please contact </a:t>
            </a:r>
            <a:r>
              <a:rPr lang="en-US" sz="1200">
                <a:solidFill>
                  <a:schemeClr val="accent5"/>
                </a:solidFill>
                <a:hlinkClick r:id="rId2">
                  <a:extLst>
                    <a:ext uri="{A12FA001-AC4F-418D-AE19-62706E023703}">
                      <ahyp:hlinkClr xmlns:ahyp="http://schemas.microsoft.com/office/drawing/2018/hyperlinkcolor" val="tx"/>
                    </a:ext>
                  </a:extLst>
                </a:hlinkClick>
              </a:rPr>
              <a:t>lmadocs@lma.eu.com</a:t>
            </a:r>
            <a:endParaRPr lang="en-US" sz="1200">
              <a:solidFill>
                <a:schemeClr val="accent5"/>
              </a:solidFill>
            </a:endParaRPr>
          </a:p>
        </p:txBody>
      </p:sp>
      <p:sp>
        <p:nvSpPr>
          <p:cNvPr id="5" name="Content Placeholder 2">
            <a:extLst>
              <a:ext uri="{FF2B5EF4-FFF2-40B4-BE49-F238E27FC236}">
                <a16:creationId xmlns:a16="http://schemas.microsoft.com/office/drawing/2014/main" id="{744B5DAB-CE92-A28B-4A20-C5DCC6C00144}"/>
              </a:ext>
            </a:extLst>
          </p:cNvPr>
          <p:cNvSpPr txBox="1">
            <a:spLocks/>
          </p:cNvSpPr>
          <p:nvPr/>
        </p:nvSpPr>
        <p:spPr>
          <a:xfrm>
            <a:off x="914402" y="5013778"/>
            <a:ext cx="6261098" cy="784221"/>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1000"/>
              </a:spcBef>
              <a:buFont typeface="Arial" panose="020B0604020202020204" pitchFamily="34" charset="0"/>
              <a:buNone/>
              <a:defRPr lang="en-US" sz="1600" b="1" kern="1200" dirty="0" smtClean="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DM Sans" pitchFamily="2"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r>
              <a:rPr lang="en-US" sz="1100" b="0"/>
              <a:t>This document is intended as an overview and is not intended to be comprehensive. Whilst every  care has been taken in its preparation no representation or warranty is given by the LMA or the  authors as to the accuracy or completeness of the contents of this document. Most importantly, this  document is not intended to provide legal or other advice on any matter whatsoever. © Loan Market Association. All rights reserved.</a:t>
            </a:r>
          </a:p>
        </p:txBody>
      </p:sp>
      <p:sp>
        <p:nvSpPr>
          <p:cNvPr id="6" name="Rectangle: Rounded Corners 5">
            <a:extLst>
              <a:ext uri="{FF2B5EF4-FFF2-40B4-BE49-F238E27FC236}">
                <a16:creationId xmlns:a16="http://schemas.microsoft.com/office/drawing/2014/main" id="{472179ED-E7B8-07B1-38F0-91D86FA13887}"/>
              </a:ext>
            </a:extLst>
          </p:cNvPr>
          <p:cNvSpPr/>
          <p:nvPr/>
        </p:nvSpPr>
        <p:spPr>
          <a:xfrm>
            <a:off x="895350" y="3248205"/>
            <a:ext cx="2719389" cy="624744"/>
          </a:xfrm>
          <a:prstGeom prst="roundRect">
            <a:avLst>
              <a:gd name="adj" fmla="val 50000"/>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Text Placeholder 1">
            <a:extLst>
              <a:ext uri="{FF2B5EF4-FFF2-40B4-BE49-F238E27FC236}">
                <a16:creationId xmlns:a16="http://schemas.microsoft.com/office/drawing/2014/main" id="{76089560-8541-2184-E327-8D3EB367026E}"/>
              </a:ext>
            </a:extLst>
          </p:cNvPr>
          <p:cNvSpPr>
            <a:spLocks noGrp="1"/>
          </p:cNvSpPr>
          <p:nvPr>
            <p:ph type="body" sz="quarter" idx="10"/>
          </p:nvPr>
        </p:nvSpPr>
        <p:spPr>
          <a:xfrm>
            <a:off x="1093263" y="3283578"/>
            <a:ext cx="2323563" cy="553998"/>
          </a:xfrm>
        </p:spPr>
        <p:txBody>
          <a:bodyPr tIns="0" rIns="0" bIns="0"/>
          <a:lstStyle/>
          <a:p>
            <a:r>
              <a:rPr lang="en-US" sz="3600"/>
              <a:t>Contact us</a:t>
            </a:r>
          </a:p>
        </p:txBody>
      </p:sp>
    </p:spTree>
    <p:extLst>
      <p:ext uri="{BB962C8B-B14F-4D97-AF65-F5344CB8AC3E}">
        <p14:creationId xmlns:p14="http://schemas.microsoft.com/office/powerpoint/2010/main" val="3374584059"/>
      </p:ext>
    </p:extLst>
  </p:cSld>
  <p:clrMapOvr>
    <a:masterClrMapping/>
  </p:clrMapOvr>
</p:sld>
</file>

<file path=ppt/theme/theme1.xml><?xml version="1.0" encoding="utf-8"?>
<a:theme xmlns:a="http://schemas.openxmlformats.org/drawingml/2006/main" name="Office Theme">
  <a:themeElements>
    <a:clrScheme name="Custom 18">
      <a:dk1>
        <a:srgbClr val="02163A"/>
      </a:dk1>
      <a:lt1>
        <a:srgbClr val="FFFFFF"/>
      </a:lt1>
      <a:dk2>
        <a:srgbClr val="02163A"/>
      </a:dk2>
      <a:lt2>
        <a:srgbClr val="FFFFFF"/>
      </a:lt2>
      <a:accent1>
        <a:srgbClr val="02163A"/>
      </a:accent1>
      <a:accent2>
        <a:srgbClr val="DCDFE3"/>
      </a:accent2>
      <a:accent3>
        <a:srgbClr val="FFB51A"/>
      </a:accent3>
      <a:accent4>
        <a:srgbClr val="21B650"/>
      </a:accent4>
      <a:accent5>
        <a:srgbClr val="2B96EE"/>
      </a:accent5>
      <a:accent6>
        <a:srgbClr val="B15F06"/>
      </a:accent6>
      <a:hlink>
        <a:srgbClr val="0563C1"/>
      </a:hlink>
      <a:folHlink>
        <a:srgbClr val="954F72"/>
      </a:folHlink>
    </a:clrScheme>
    <a:fontScheme name="Custom 16">
      <a:majorFont>
        <a:latin typeface="DM Serif Display"/>
        <a:ea typeface=""/>
        <a:cs typeface=""/>
      </a:majorFont>
      <a:minorFont>
        <a:latin typeface="DM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3A5D196A63EA4B922F1CA80744503D" ma:contentTypeVersion="10" ma:contentTypeDescription="Create a new document." ma:contentTypeScope="" ma:versionID="40ed7c0470287b95f2b6853d4a7bba3d">
  <xsd:schema xmlns:xsd="http://www.w3.org/2001/XMLSchema" xmlns:xs="http://www.w3.org/2001/XMLSchema" xmlns:p="http://schemas.microsoft.com/office/2006/metadata/properties" xmlns:ns3="49fa0144-a6ae-4927-88d5-1a4c1ffe9fc8" targetNamespace="http://schemas.microsoft.com/office/2006/metadata/properties" ma:root="true" ma:fieldsID="1975aceeeba97641ea4f72876c04cb0e" ns3:_="">
    <xsd:import namespace="49fa0144-a6ae-4927-88d5-1a4c1ffe9fc8"/>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fa0144-a6ae-4927-88d5-1a4c1ffe9fc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
</file>

<file path=customXml/item3.xml><?xml version="1.0" encoding="utf-8"?>
<p:properties xmlns:p="http://schemas.microsoft.com/office/2006/metadata/properties" xmlns:xsi="http://www.w3.org/2001/XMLSchema-instance" xmlns:pc="http://schemas.microsoft.com/office/infopath/2007/PartnerControls">
  <documentManagement>
    <_activity xmlns="49fa0144-a6ae-4927-88d5-1a4c1ffe9fc8"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7A56AB-9AB2-49B6-BD72-A3E2FC31BC0B}">
  <ds:schemaRefs>
    <ds:schemaRef ds:uri="49fa0144-a6ae-4927-88d5-1a4c1ffe9fc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52F5F59-6227-459C-BAB7-9E7096A02A37}">
  <ds:schemaRefs>
    <ds:schemaRef ds:uri="http://www.imanage.com/work/xmlschema"/>
  </ds:schemaRefs>
</ds:datastoreItem>
</file>

<file path=customXml/itemProps3.xml><?xml version="1.0" encoding="utf-8"?>
<ds:datastoreItem xmlns:ds="http://schemas.openxmlformats.org/officeDocument/2006/customXml" ds:itemID="{6E365049-4D6B-403D-AC71-88106C12C413}">
  <ds:schemaRefs>
    <ds:schemaRef ds:uri="49fa0144-a6ae-4927-88d5-1a4c1ffe9fc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AFB3AA07-6879-4010-BDA2-CDCEEC508C0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4</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LMA Documentation Progress</vt:lpstr>
      <vt:lpstr>Table of Contents</vt:lpstr>
      <vt:lpstr>Recently published</vt:lpstr>
      <vt:lpstr>Recently published</vt:lpstr>
      <vt:lpstr>Recently published</vt:lpstr>
      <vt:lpstr>Recently published</vt:lpstr>
      <vt:lpstr>Upcoming</vt:lpstr>
      <vt:lpstr>Upcoming</vt:lpstr>
      <vt:lpstr>Upcoming</vt:lpstr>
      <vt:lpstr>Upcoming</vt:lpstr>
      <vt:lpstr>Upcoming</vt:lpstr>
      <vt:lpstr>Upcoming</vt:lpstr>
      <vt:lpstr>LMA.Automate Upcoming</vt:lpstr>
      <vt:lpstr>Under review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Jessica Orugboh</dc:creator>
  <cp:revision>135</cp:revision>
  <dcterms:created xsi:type="dcterms:W3CDTF">1900-01-01T00:00:00Z</dcterms:created>
  <dcterms:modified xsi:type="dcterms:W3CDTF">2026-07-31T12:11:35Z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42e67a54-274b-43d7-8098-b3ba5f50e576_Enabled">
    <vt:lpwstr>true</vt:lpwstr>
  </property>
  <property fmtid="{D5CDD505-2E9C-101B-9397-08002B2CF9AE}" pid="3" name="MSIP_Label_42e67a54-274b-43d7-8098-b3ba5f50e576_SetDate">
    <vt:lpwstr>2026-05-26T18:05:40Z</vt:lpwstr>
  </property>
  <property fmtid="{D5CDD505-2E9C-101B-9397-08002B2CF9AE}" pid="4" name="MSIP_Label_42e67a54-274b-43d7-8098-b3ba5f50e576_Method">
    <vt:lpwstr>Standard</vt:lpwstr>
  </property>
  <property fmtid="{D5CDD505-2E9C-101B-9397-08002B2CF9AE}" pid="5" name="MSIP_Label_42e67a54-274b-43d7-8098-b3ba5f50e576_Name">
    <vt:lpwstr>42e67a54-274b-43d7-8098-b3ba5f50e576</vt:lpwstr>
  </property>
  <property fmtid="{D5CDD505-2E9C-101B-9397-08002B2CF9AE}" pid="6" name="MSIP_Label_42e67a54-274b-43d7-8098-b3ba5f50e576_SiteId">
    <vt:lpwstr>7f0b44d2-04f8-4672-bf5d-4676796468a3</vt:lpwstr>
  </property>
  <property fmtid="{D5CDD505-2E9C-101B-9397-08002B2CF9AE}" pid="7" name="MSIP_Label_42e67a54-274b-43d7-8098-b3ba5f50e576_ActionId">
    <vt:lpwstr>9f859a29-7289-427b-98cc-e5c663985692</vt:lpwstr>
  </property>
  <property fmtid="{D5CDD505-2E9C-101B-9397-08002B2CF9AE}" pid="8" name="MSIP_Label_42e67a54-274b-43d7-8098-b3ba5f50e576_ContentBits">
    <vt:lpwstr>0</vt:lpwstr>
  </property>
  <property fmtid="{D5CDD505-2E9C-101B-9397-08002B2CF9AE}" pid="9" name="MSIP_Label_42e67a54-274b-43d7-8098-b3ba5f50e576_Tag">
    <vt:lpwstr>10, 3, 0, 1</vt:lpwstr>
  </property>
  <property fmtid="{D5CDD505-2E9C-101B-9397-08002B2CF9AE}" pid="10" name="Client">
    <vt:lpwstr>0033933</vt:lpwstr>
  </property>
  <property fmtid="{D5CDD505-2E9C-101B-9397-08002B2CF9AE}" pid="11" name="Matter">
    <vt:lpwstr>0000014</vt:lpwstr>
  </property>
  <property fmtid="{D5CDD505-2E9C-101B-9397-08002B2CF9AE}" pid="12" name="cpDocRef">
    <vt:lpwstr>UKEU_AOSHEARMAN: 130002741953.1</vt:lpwstr>
  </property>
  <property fmtid="{D5CDD505-2E9C-101B-9397-08002B2CF9AE}" pid="13" name="cpClientMatter">
    <vt:lpwstr>0033933-0000014</vt:lpwstr>
  </property>
  <property fmtid="{D5CDD505-2E9C-101B-9397-08002B2CF9AE}" pid="14" name="cpCombinedRef">
    <vt:lpwstr>0033933-0000014 UKEU_AOSHEARMAN: 130002741953.1</vt:lpwstr>
  </property>
</Properties>
</file>